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Helvetica Neue"/>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HelveticaNeue-bold.fntdata"/><Relationship Id="rId23" Type="http://schemas.openxmlformats.org/officeDocument/2006/relationships/slide" Target="slides/slide18.xml"/><Relationship Id="rId45"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HelveticaNeue-boldItalic.fntdata"/><Relationship Id="rId25" Type="http://schemas.openxmlformats.org/officeDocument/2006/relationships/slide" Target="slides/slide20.xml"/><Relationship Id="rId47" Type="http://schemas.openxmlformats.org/officeDocument/2006/relationships/font" Target="fonts/HelveticaNeue-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6a699459b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6a699459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defea33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bdefea336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6a699459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116a699459b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13b52b0f9a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113b52b0f9a_1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3b52b0f9a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113b52b0f9a_1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3b52b0f9a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113b52b0f9a_1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16b0fd7593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16b0fd759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bb7d218e3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bb7d218e38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6a699459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116a699459b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a25cffdcd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6a25cffdcd_0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e1cf6f6b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9e1cf6f6b4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6a25cffdcd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26a25cffdcd_0_1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16b0fd759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116b0fd7593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16b0fd759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116b0fd7593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6a699459b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16a699459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6a25cffdc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26a25cffdcd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26a25cffdcd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a25cffdcd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6a25cffdcd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c2e299ce3a_1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c2e299ce3a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16b0fd759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116b0fd7593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6a25cffdcd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6a25cffdcd_0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16b0fd759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116b0fd7593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6a25cffdcd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6a25cffdcd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c2e299ce3a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c2e299ce3a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6a25cffdcd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6a25cffdcd_0_1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6a25cffdcd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6a25cffdcd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6a25cffdcd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26a25cffdcd_0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6a5db6cc8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6a5db6cc86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be4eecb34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be4eecb3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6a25cffdcd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6a25cffdcd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6a25cffdcd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6a25cffdcd_0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3b52b0f9a_1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113b52b0f9a_1_1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113b52b0f9a_1_1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16b0fd7593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116b0fd7593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116b0fd7593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6a25cffdcd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6a25cffdcd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16b0fd7593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16b0fd759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8f0f5ced6b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8f0f5ced6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13b52b0f9a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113b52b0f9a_1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13b52b0f9a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113b52b0f9a_1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13b52b0f9a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113b52b0f9a_1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1597820"/>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5463778" y="1371602"/>
            <a:ext cx="4388644"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272778" y="-609598"/>
            <a:ext cx="4388644"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Helvetica Neue"/>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7"/>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Helvetica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8"/>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8"/>
          <p:cNvSpPr txBox="1"/>
          <p:nvPr>
            <p:ph idx="3" type="body"/>
          </p:nvPr>
        </p:nvSpPr>
        <p:spPr>
          <a:xfrm>
            <a:off x="4645028"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8"/>
          <p:cNvSpPr txBox="1"/>
          <p:nvPr>
            <p:ph idx="4" type="body"/>
          </p:nvPr>
        </p:nvSpPr>
        <p:spPr>
          <a:xfrm>
            <a:off x="4645028"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3" y="204787"/>
            <a:ext cx="3008313"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Helvetica Neue"/>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04789"/>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3" y="1076327"/>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3600451"/>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Helvetica Neue"/>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1" i="0" sz="3200" u="none" cap="none" strike="noStrike">
                <a:solidFill>
                  <a:schemeClr val="dk1"/>
                </a:solidFill>
                <a:latin typeface="Helvetica Neue"/>
                <a:ea typeface="Helvetica Neue"/>
                <a:cs typeface="Helvetica Neue"/>
                <a:sym typeface="Helvetica Neue"/>
              </a:defRPr>
            </a:lvl1pPr>
            <a:lvl2pPr lvl="1" marR="0" rtl="0" algn="l">
              <a:spcBef>
                <a:spcPts val="560"/>
              </a:spcBef>
              <a:spcAft>
                <a:spcPts val="0"/>
              </a:spcAft>
              <a:buClr>
                <a:schemeClr val="dk1"/>
              </a:buClr>
              <a:buSzPts val="2800"/>
              <a:buFont typeface="Arial"/>
              <a:buNone/>
              <a:defRPr b="1" i="0" sz="2800" u="none" cap="none" strike="noStrike">
                <a:solidFill>
                  <a:schemeClr val="dk1"/>
                </a:solidFill>
                <a:latin typeface="Helvetica Neue"/>
                <a:ea typeface="Helvetica Neue"/>
                <a:cs typeface="Helvetica Neue"/>
                <a:sym typeface="Helvetica Neue"/>
              </a:defRPr>
            </a:lvl2pPr>
            <a:lvl3pPr lvl="2" marR="0" rtl="0" algn="l">
              <a:spcBef>
                <a:spcPts val="480"/>
              </a:spcBef>
              <a:spcAft>
                <a:spcPts val="0"/>
              </a:spcAft>
              <a:buClr>
                <a:schemeClr val="dk1"/>
              </a:buClr>
              <a:buSzPts val="2400"/>
              <a:buFont typeface="Arial"/>
              <a:buNone/>
              <a:defRPr b="1" i="0" sz="2400" u="none" cap="none" strike="noStrike">
                <a:solidFill>
                  <a:schemeClr val="dk1"/>
                </a:solidFill>
                <a:latin typeface="Helvetica Neue"/>
                <a:ea typeface="Helvetica Neue"/>
                <a:cs typeface="Helvetica Neue"/>
                <a:sym typeface="Helvetica Neue"/>
              </a:defRPr>
            </a:lvl3pPr>
            <a:lvl4pPr lvl="3" marR="0" rtl="0" algn="l">
              <a:spcBef>
                <a:spcPts val="400"/>
              </a:spcBef>
              <a:spcAft>
                <a:spcPts val="0"/>
              </a:spcAft>
              <a:buClr>
                <a:schemeClr val="dk1"/>
              </a:buClr>
              <a:buSzPts val="2000"/>
              <a:buFont typeface="Arial"/>
              <a:buNone/>
              <a:defRPr b="1" i="0" sz="2000" u="none" cap="none" strike="noStrike">
                <a:solidFill>
                  <a:schemeClr val="dk1"/>
                </a:solidFill>
                <a:latin typeface="Helvetica Neue"/>
                <a:ea typeface="Helvetica Neue"/>
                <a:cs typeface="Helvetica Neue"/>
                <a:sym typeface="Helvetica Neue"/>
              </a:defRPr>
            </a:lvl4pPr>
            <a:lvl5pPr lvl="4" marR="0" rtl="0" algn="l">
              <a:spcBef>
                <a:spcPts val="400"/>
              </a:spcBef>
              <a:spcAft>
                <a:spcPts val="0"/>
              </a:spcAft>
              <a:buClr>
                <a:schemeClr val="dk1"/>
              </a:buClr>
              <a:buSzPts val="2000"/>
              <a:buFont typeface="Arial"/>
              <a:buNone/>
              <a:defRPr b="1" i="0" sz="2000" u="none" cap="none" strike="noStrike">
                <a:solidFill>
                  <a:schemeClr val="dk1"/>
                </a:solidFill>
                <a:latin typeface="Helvetica Neue"/>
                <a:ea typeface="Helvetica Neue"/>
                <a:cs typeface="Helvetica Neue"/>
                <a:sym typeface="Helvetica Neue"/>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4025504"/>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Helvetica Neue"/>
              <a:buNone/>
              <a:defRPr b="1" i="0" sz="4400" u="none" cap="none" strike="noStrik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1" i="0" sz="3200" u="none" cap="none" strike="noStrike">
                <a:solidFill>
                  <a:schemeClr val="dk1"/>
                </a:solidFill>
                <a:latin typeface="Helvetica Neue"/>
                <a:ea typeface="Helvetica Neue"/>
                <a:cs typeface="Helvetica Neue"/>
                <a:sym typeface="Helvetica Neue"/>
              </a:defRPr>
            </a:lvl1pPr>
            <a:lvl2pPr indent="-406400" lvl="1" marL="914400" marR="0" rtl="0" algn="l">
              <a:spcBef>
                <a:spcPts val="560"/>
              </a:spcBef>
              <a:spcAft>
                <a:spcPts val="0"/>
              </a:spcAft>
              <a:buClr>
                <a:schemeClr val="dk1"/>
              </a:buClr>
              <a:buSzPts val="2800"/>
              <a:buFont typeface="Arial"/>
              <a:buChar char="–"/>
              <a:defRPr b="1" i="0" sz="2800" u="none" cap="none" strike="noStrike">
                <a:solidFill>
                  <a:schemeClr val="dk1"/>
                </a:solidFill>
                <a:latin typeface="Helvetica Neue"/>
                <a:ea typeface="Helvetica Neue"/>
                <a:cs typeface="Helvetica Neue"/>
                <a:sym typeface="Helvetica Neue"/>
              </a:defRPr>
            </a:lvl2pPr>
            <a:lvl3pPr indent="-381000" lvl="2" marL="1371600" marR="0" rtl="0" algn="l">
              <a:spcBef>
                <a:spcPts val="480"/>
              </a:spcBef>
              <a:spcAft>
                <a:spcPts val="0"/>
              </a:spcAft>
              <a:buClr>
                <a:schemeClr val="dk1"/>
              </a:buClr>
              <a:buSzPts val="2400"/>
              <a:buFont typeface="Arial"/>
              <a:buChar char="•"/>
              <a:defRPr b="1" i="0" sz="2400" u="none" cap="none" strike="noStrike">
                <a:solidFill>
                  <a:schemeClr val="dk1"/>
                </a:solidFill>
                <a:latin typeface="Helvetica Neue"/>
                <a:ea typeface="Helvetica Neue"/>
                <a:cs typeface="Helvetica Neue"/>
                <a:sym typeface="Helvetica Neue"/>
              </a:defRPr>
            </a:lvl3pPr>
            <a:lvl4pPr indent="-355600" lvl="3" marL="1828800" marR="0" rtl="0" algn="l">
              <a:spcBef>
                <a:spcPts val="400"/>
              </a:spcBef>
              <a:spcAft>
                <a:spcPts val="0"/>
              </a:spcAft>
              <a:buClr>
                <a:schemeClr val="dk1"/>
              </a:buClr>
              <a:buSzPts val="2000"/>
              <a:buFont typeface="Arial"/>
              <a:buChar char="–"/>
              <a:defRPr b="1" i="0" sz="2000" u="none" cap="none" strike="noStrike">
                <a:solidFill>
                  <a:schemeClr val="dk1"/>
                </a:solidFill>
                <a:latin typeface="Helvetica Neue"/>
                <a:ea typeface="Helvetica Neue"/>
                <a:cs typeface="Helvetica Neue"/>
                <a:sym typeface="Helvetica Neue"/>
              </a:defRPr>
            </a:lvl4pPr>
            <a:lvl5pPr indent="-355600" lvl="4" marL="2286000" marR="0" rtl="0" algn="l">
              <a:spcBef>
                <a:spcPts val="400"/>
              </a:spcBef>
              <a:spcAft>
                <a:spcPts val="0"/>
              </a:spcAft>
              <a:buClr>
                <a:schemeClr val="dk1"/>
              </a:buClr>
              <a:buSzPts val="2000"/>
              <a:buFont typeface="Arial"/>
              <a:buChar char="»"/>
              <a:defRPr b="1" i="0" sz="2000" u="none" cap="none" strike="noStrike">
                <a:solidFill>
                  <a:schemeClr val="dk1"/>
                </a:solidFill>
                <a:latin typeface="Helvetica Neue"/>
                <a:ea typeface="Helvetica Neue"/>
                <a:cs typeface="Helvetica Neue"/>
                <a:sym typeface="Helvetica Neue"/>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texaspolitics.utexas.edu/polling-data-archive" TargetMode="External"/><Relationship Id="rId4" Type="http://schemas.openxmlformats.org/officeDocument/2006/relationships/image" Target="../media/image7.jpg"/><Relationship Id="rId5"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texaspolitics.utexas.edu/polling-data-archiv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mailto:j.henson@austin.utexas.edu" TargetMode="External"/><Relationship Id="rId4" Type="http://schemas.openxmlformats.org/officeDocument/2006/relationships/hyperlink" Target="mailto:tahnee.johnson@soomolearning.com" TargetMode="External"/><Relationship Id="rId5" Type="http://schemas.openxmlformats.org/officeDocument/2006/relationships/hyperlink" Target="http://www.soomolearning.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487450" y="507800"/>
            <a:ext cx="7985100" cy="1922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400"/>
              <a:t>Engaging students with Texas public opinion polling in learning materials </a:t>
            </a:r>
            <a:br>
              <a:rPr lang="en-US" sz="3400"/>
            </a:br>
            <a:r>
              <a:rPr lang="en-US" sz="3400"/>
              <a:t>and in the classroom</a:t>
            </a:r>
            <a:endParaRPr sz="4200"/>
          </a:p>
        </p:txBody>
      </p:sp>
      <p:sp>
        <p:nvSpPr>
          <p:cNvPr id="85" name="Google Shape;85;p13"/>
          <p:cNvSpPr txBox="1"/>
          <p:nvPr>
            <p:ph idx="1" type="subTitle"/>
          </p:nvPr>
        </p:nvSpPr>
        <p:spPr>
          <a:xfrm>
            <a:off x="2117206" y="3855616"/>
            <a:ext cx="6553800" cy="352800"/>
          </a:xfrm>
          <a:prstGeom prst="rect">
            <a:avLst/>
          </a:prstGeom>
          <a:noFill/>
          <a:ln>
            <a:noFill/>
          </a:ln>
        </p:spPr>
        <p:txBody>
          <a:bodyPr anchorCtr="0" anchor="t" bIns="45700" lIns="91425" spcFirstLastPara="1" rIns="91425" wrap="square" tIns="45700">
            <a:noAutofit/>
          </a:bodyPr>
          <a:lstStyle/>
          <a:p>
            <a:pPr indent="0" lvl="0" marL="0" rtl="0" algn="r">
              <a:lnSpc>
                <a:spcPct val="80000"/>
              </a:lnSpc>
              <a:spcBef>
                <a:spcPts val="0"/>
              </a:spcBef>
              <a:spcAft>
                <a:spcPts val="0"/>
              </a:spcAft>
              <a:buClr>
                <a:srgbClr val="888888"/>
              </a:buClr>
              <a:buSzPts val="2000"/>
              <a:buNone/>
            </a:pPr>
            <a:r>
              <a:rPr lang="en-US" sz="2200"/>
              <a:t>James Henson</a:t>
            </a:r>
            <a:endParaRPr sz="2200"/>
          </a:p>
          <a:p>
            <a:pPr indent="0" lvl="0" marL="0" rtl="0" algn="r">
              <a:lnSpc>
                <a:spcPct val="80000"/>
              </a:lnSpc>
              <a:spcBef>
                <a:spcPts val="0"/>
              </a:spcBef>
              <a:spcAft>
                <a:spcPts val="0"/>
              </a:spcAft>
              <a:buClr>
                <a:srgbClr val="888888"/>
              </a:buClr>
              <a:buSzPts val="2000"/>
              <a:buNone/>
            </a:pPr>
            <a:r>
              <a:rPr lang="en-US" sz="2200"/>
              <a:t> The Texas Politics Project</a:t>
            </a:r>
            <a:endParaRPr sz="2200"/>
          </a:p>
          <a:p>
            <a:pPr indent="0" lvl="0" marL="0" rtl="0" algn="r">
              <a:lnSpc>
                <a:spcPct val="80000"/>
              </a:lnSpc>
              <a:spcBef>
                <a:spcPts val="0"/>
              </a:spcBef>
              <a:spcAft>
                <a:spcPts val="0"/>
              </a:spcAft>
              <a:buClr>
                <a:srgbClr val="888888"/>
              </a:buClr>
              <a:buSzPts val="2000"/>
              <a:buNone/>
            </a:pPr>
            <a:r>
              <a:rPr lang="en-US" sz="2200"/>
              <a:t>TCCTA 2024</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457200" y="457200"/>
            <a:ext cx="7812000" cy="487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t>Instructional applications/takeaways</a:t>
            </a:r>
            <a:r>
              <a:rPr lang="en-US" sz="3600"/>
              <a:t> </a:t>
            </a:r>
            <a:endParaRPr sz="3600"/>
          </a:p>
        </p:txBody>
      </p:sp>
      <p:sp>
        <p:nvSpPr>
          <p:cNvPr id="138" name="Google Shape;138;p22"/>
          <p:cNvSpPr txBox="1"/>
          <p:nvPr>
            <p:ph idx="1" type="body"/>
          </p:nvPr>
        </p:nvSpPr>
        <p:spPr>
          <a:xfrm>
            <a:off x="685800" y="1289304"/>
            <a:ext cx="7349100" cy="3045000"/>
          </a:xfrm>
          <a:prstGeom prst="rect">
            <a:avLst/>
          </a:prstGeom>
        </p:spPr>
        <p:txBody>
          <a:bodyPr anchorCtr="0" anchor="t" bIns="45700" lIns="91425" spcFirstLastPara="1" rIns="91425" wrap="square" tIns="45700">
            <a:noAutofit/>
          </a:bodyPr>
          <a:lstStyle/>
          <a:p>
            <a:pPr indent="-387350" lvl="0" marL="457200" rtl="0" algn="l">
              <a:lnSpc>
                <a:spcPct val="100000"/>
              </a:lnSpc>
              <a:spcBef>
                <a:spcPts val="360"/>
              </a:spcBef>
              <a:spcAft>
                <a:spcPts val="0"/>
              </a:spcAft>
              <a:buSzPts val="2500"/>
              <a:buChar char="●"/>
            </a:pPr>
            <a:r>
              <a:rPr b="0" lang="en-US" sz="2500"/>
              <a:t>Illustration of how major parties are forced to manage ideological differences</a:t>
            </a:r>
            <a:endParaRPr b="0" sz="2500"/>
          </a:p>
          <a:p>
            <a:pPr indent="-387350" lvl="0" marL="457200" rtl="0" algn="l">
              <a:lnSpc>
                <a:spcPct val="100000"/>
              </a:lnSpc>
              <a:spcBef>
                <a:spcPts val="1000"/>
              </a:spcBef>
              <a:spcAft>
                <a:spcPts val="0"/>
              </a:spcAft>
              <a:buSzPts val="2500"/>
              <a:buChar char="●"/>
            </a:pPr>
            <a:r>
              <a:rPr b="0" lang="en-US" sz="2500"/>
              <a:t>Very current dynamics of primary conflicts (at least one axis in the current setting)</a:t>
            </a:r>
            <a:endParaRPr b="0" sz="2500"/>
          </a:p>
          <a:p>
            <a:pPr indent="-387350" lvl="0" marL="457200" rtl="0" algn="l">
              <a:lnSpc>
                <a:spcPct val="100000"/>
              </a:lnSpc>
              <a:spcBef>
                <a:spcPts val="1000"/>
              </a:spcBef>
              <a:spcAft>
                <a:spcPts val="0"/>
              </a:spcAft>
              <a:buSzPts val="2500"/>
              <a:buChar char="●"/>
            </a:pPr>
            <a:r>
              <a:rPr b="0" lang="en-US" sz="2500"/>
              <a:t>Can help explain </a:t>
            </a:r>
            <a:r>
              <a:rPr b="0" lang="en-US" sz="2500"/>
              <a:t>different electorates in primary and general elections (in conjunction with breakdowns by ideological intensity)</a:t>
            </a:r>
            <a:endParaRPr b="0" sz="2500"/>
          </a:p>
          <a:p>
            <a:pPr indent="0" lvl="0" marL="0" rtl="0" algn="l">
              <a:spcBef>
                <a:spcPts val="1000"/>
              </a:spcBef>
              <a:spcAft>
                <a:spcPts val="0"/>
              </a:spcAft>
              <a:buNone/>
            </a:pPr>
            <a:r>
              <a:t/>
            </a:r>
            <a:endParaRPr b="0" sz="2600"/>
          </a:p>
          <a:p>
            <a:pPr indent="0" lvl="0" marL="0" rtl="0" algn="l">
              <a:spcBef>
                <a:spcPts val="360"/>
              </a:spcBef>
              <a:spcAft>
                <a:spcPts val="0"/>
              </a:spcAft>
              <a:buNone/>
            </a:pPr>
            <a:r>
              <a:t/>
            </a:r>
            <a:endParaRPr b="0" sz="2600"/>
          </a:p>
          <a:p>
            <a:pPr indent="0" lvl="0" marL="0" rtl="0" algn="l">
              <a:spcBef>
                <a:spcPts val="360"/>
              </a:spcBef>
              <a:spcAft>
                <a:spcPts val="0"/>
              </a:spcAft>
              <a:buNone/>
            </a:pPr>
            <a:r>
              <a:t/>
            </a:r>
            <a:endParaRPr b="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23"/>
          <p:cNvSpPr txBox="1"/>
          <p:nvPr>
            <p:ph idx="1" type="body"/>
          </p:nvPr>
        </p:nvSpPr>
        <p:spPr>
          <a:xfrm>
            <a:off x="640469" y="1275248"/>
            <a:ext cx="8229600" cy="3394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200"/>
              <a:buFont typeface="Helvetica Neue"/>
              <a:buNone/>
            </a:pPr>
            <a:r>
              <a:t/>
            </a:r>
            <a:endParaRPr b="0"/>
          </a:p>
          <a:p>
            <a:pPr indent="0" lvl="0" marL="0" marR="0" rtl="0" algn="l">
              <a:lnSpc>
                <a:spcPct val="100000"/>
              </a:lnSpc>
              <a:spcBef>
                <a:spcPts val="0"/>
              </a:spcBef>
              <a:spcAft>
                <a:spcPts val="0"/>
              </a:spcAft>
              <a:buClr>
                <a:schemeClr val="dk1"/>
              </a:buClr>
              <a:buSzPts val="3200"/>
              <a:buFont typeface="Helvetica Neue"/>
              <a:buNone/>
            </a:pPr>
            <a:r>
              <a:t/>
            </a:r>
            <a:endParaRPr b="0"/>
          </a:p>
        </p:txBody>
      </p:sp>
      <p:pic>
        <p:nvPicPr>
          <p:cNvPr descr="Screenshot of Texas Politics Project bar chart showing views of Republican elected officials conservatism broken down by Republican respondents in three categories: “lean conservative,” ”somewhat conservative” and “extremely conservative.” Most of the lean conservative respondents felt that officials were conservative enough, while nearly half of the extremely conservative respondents felt that officials were not conservative enough. " id="144" name="Google Shape;144;p23"/>
          <p:cNvPicPr preferRelativeResize="0"/>
          <p:nvPr/>
        </p:nvPicPr>
        <p:blipFill rotWithShape="1">
          <a:blip r:embed="rId3">
            <a:alphaModFix/>
          </a:blip>
          <a:srcRect b="0" l="0" r="0" t="0"/>
          <a:stretch/>
        </p:blipFill>
        <p:spPr>
          <a:xfrm>
            <a:off x="676656" y="28475"/>
            <a:ext cx="7589520" cy="5029200"/>
          </a:xfrm>
          <a:prstGeom prst="rect">
            <a:avLst/>
          </a:prstGeom>
          <a:noFill/>
          <a:ln>
            <a:noFill/>
          </a:ln>
        </p:spPr>
      </p:pic>
      <p:sp>
        <p:nvSpPr>
          <p:cNvPr id="145" name="Google Shape;145;p23"/>
          <p:cNvSpPr txBox="1"/>
          <p:nvPr/>
        </p:nvSpPr>
        <p:spPr>
          <a:xfrm>
            <a:off x="3210775" y="4736225"/>
            <a:ext cx="5875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457200" y="457200"/>
            <a:ext cx="8229600" cy="914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Helvetica Neue"/>
              <a:buNone/>
            </a:pPr>
            <a:r>
              <a:rPr lang="en-US" sz="3400"/>
              <a:t>Another e</a:t>
            </a:r>
            <a:r>
              <a:rPr lang="en-US" sz="3400"/>
              <a:t>xample of conceptual application</a:t>
            </a:r>
            <a:r>
              <a:rPr lang="en-US" sz="3400"/>
              <a:t>: Negative partisanship</a:t>
            </a:r>
            <a:endParaRPr sz="3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457200" y="453450"/>
            <a:ext cx="8757900" cy="702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960"/>
              <a:buFont typeface="Calibri"/>
              <a:buNone/>
            </a:pPr>
            <a:r>
              <a:rPr lang="en-US" sz="3440"/>
              <a:t>Negative partisanship (working definition)</a:t>
            </a:r>
            <a:endParaRPr sz="3440"/>
          </a:p>
        </p:txBody>
      </p:sp>
      <p:sp>
        <p:nvSpPr>
          <p:cNvPr id="156" name="Google Shape;156;p25"/>
          <p:cNvSpPr txBox="1"/>
          <p:nvPr>
            <p:ph idx="1" type="body"/>
          </p:nvPr>
        </p:nvSpPr>
        <p:spPr>
          <a:xfrm>
            <a:off x="685800" y="1563624"/>
            <a:ext cx="8229600" cy="16269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Font typeface="Arial"/>
              <a:buNone/>
            </a:pPr>
            <a:r>
              <a:rPr b="0" lang="en-US" sz="2500"/>
              <a:t>The tendency of a voters’ identification with one party to be significantly or primarily driven or outweighed by hostility toward the other </a:t>
            </a:r>
            <a:r>
              <a:rPr b="0" lang="en-US" sz="2500"/>
              <a:t>party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26"/>
          <p:cNvSpPr txBox="1"/>
          <p:nvPr>
            <p:ph idx="1" type="body"/>
          </p:nvPr>
        </p:nvSpPr>
        <p:spPr>
          <a:xfrm>
            <a:off x="640469" y="1275248"/>
            <a:ext cx="8229600" cy="3394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200"/>
              <a:buFont typeface="Helvetica Neue"/>
              <a:buNone/>
            </a:pPr>
            <a:r>
              <a:t/>
            </a:r>
            <a:endParaRPr b="0"/>
          </a:p>
          <a:p>
            <a:pPr indent="0" lvl="0" marL="0" marR="0" rtl="0" algn="l">
              <a:lnSpc>
                <a:spcPct val="100000"/>
              </a:lnSpc>
              <a:spcBef>
                <a:spcPts val="0"/>
              </a:spcBef>
              <a:spcAft>
                <a:spcPts val="0"/>
              </a:spcAft>
              <a:buClr>
                <a:schemeClr val="dk1"/>
              </a:buClr>
              <a:buSzPts val="3200"/>
              <a:buFont typeface="Helvetica Neue"/>
              <a:buNone/>
            </a:pPr>
            <a:r>
              <a:t/>
            </a:r>
            <a:endParaRPr b="0"/>
          </a:p>
        </p:txBody>
      </p:sp>
      <p:pic>
        <p:nvPicPr>
          <p:cNvPr descr="Screenshot of Texas Politics Project bar chart showing views of Republican Party favorability broken down by respondents‘ party identity. Most Democrat respondents felt very unfavorable about the Republican Party, while most Republican respondents felt either very favorable (25 percent) or somewhat favorable (43 percent)." id="162" name="Google Shape;162;p26"/>
          <p:cNvPicPr preferRelativeResize="0"/>
          <p:nvPr/>
        </p:nvPicPr>
        <p:blipFill rotWithShape="1">
          <a:blip r:embed="rId3">
            <a:alphaModFix/>
          </a:blip>
          <a:srcRect b="0" l="0" r="0" t="0"/>
          <a:stretch/>
        </p:blipFill>
        <p:spPr>
          <a:xfrm>
            <a:off x="676656" y="27432"/>
            <a:ext cx="7589520" cy="502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27"/>
          <p:cNvSpPr txBox="1"/>
          <p:nvPr>
            <p:ph idx="1" type="body"/>
          </p:nvPr>
        </p:nvSpPr>
        <p:spPr>
          <a:xfrm>
            <a:off x="640469" y="1275248"/>
            <a:ext cx="8229600" cy="3394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200"/>
              <a:buFont typeface="Helvetica Neue"/>
              <a:buNone/>
            </a:pPr>
            <a:r>
              <a:t/>
            </a:r>
            <a:endParaRPr b="0"/>
          </a:p>
          <a:p>
            <a:pPr indent="0" lvl="0" marL="0" marR="0" rtl="0" algn="l">
              <a:lnSpc>
                <a:spcPct val="100000"/>
              </a:lnSpc>
              <a:spcBef>
                <a:spcPts val="0"/>
              </a:spcBef>
              <a:spcAft>
                <a:spcPts val="0"/>
              </a:spcAft>
              <a:buClr>
                <a:schemeClr val="dk1"/>
              </a:buClr>
              <a:buSzPts val="3200"/>
              <a:buFont typeface="Helvetica Neue"/>
              <a:buNone/>
            </a:pPr>
            <a:r>
              <a:t/>
            </a:r>
            <a:endParaRPr b="0"/>
          </a:p>
        </p:txBody>
      </p:sp>
      <p:pic>
        <p:nvPicPr>
          <p:cNvPr descr="Screenshot of Texas Politics Project bar chart showing views of Democratic Party favorability broken down by respondents‘ party identity. Most Republican respondents felt very unfavorable about the Democratic Party, while most Democratic respondents felt either very favorable (32 percent) or somewhat favorable (41 percent)." id="168" name="Google Shape;168;p27"/>
          <p:cNvPicPr preferRelativeResize="0"/>
          <p:nvPr/>
        </p:nvPicPr>
        <p:blipFill rotWithShape="1">
          <a:blip r:embed="rId3">
            <a:alphaModFix/>
          </a:blip>
          <a:srcRect b="0" l="0" r="0" t="0"/>
          <a:stretch/>
        </p:blipFill>
        <p:spPr>
          <a:xfrm>
            <a:off x="676656" y="27432"/>
            <a:ext cx="7589520" cy="5029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8"/>
          <p:cNvSpPr txBox="1"/>
          <p:nvPr>
            <p:ph type="title"/>
          </p:nvPr>
        </p:nvSpPr>
        <p:spPr>
          <a:xfrm>
            <a:off x="457775" y="457200"/>
            <a:ext cx="8229000" cy="629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t>Instructional applications</a:t>
            </a:r>
            <a:endParaRPr sz="3400"/>
          </a:p>
        </p:txBody>
      </p:sp>
      <p:sp>
        <p:nvSpPr>
          <p:cNvPr id="174" name="Google Shape;174;p28"/>
          <p:cNvSpPr txBox="1"/>
          <p:nvPr>
            <p:ph idx="1" type="body"/>
          </p:nvPr>
        </p:nvSpPr>
        <p:spPr>
          <a:xfrm>
            <a:off x="685800" y="1289304"/>
            <a:ext cx="8286300" cy="2426700"/>
          </a:xfrm>
          <a:prstGeom prst="rect">
            <a:avLst/>
          </a:prstGeom>
        </p:spPr>
        <p:txBody>
          <a:bodyPr anchorCtr="0" anchor="t" bIns="45700" lIns="91425" spcFirstLastPara="1" rIns="91425" wrap="square" tIns="45700">
            <a:noAutofit/>
          </a:bodyPr>
          <a:lstStyle/>
          <a:p>
            <a:pPr indent="-387350" lvl="0" marL="457200" rtl="0" algn="l">
              <a:spcBef>
                <a:spcPts val="360"/>
              </a:spcBef>
              <a:spcAft>
                <a:spcPts val="0"/>
              </a:spcAft>
              <a:buSzPts val="2500"/>
              <a:buChar char="●"/>
            </a:pPr>
            <a:r>
              <a:rPr b="0" lang="en-US" sz="2500"/>
              <a:t>Discussion of how negative partisanship might inform campaign themes</a:t>
            </a:r>
            <a:endParaRPr b="0" sz="2500"/>
          </a:p>
          <a:p>
            <a:pPr indent="-387350" lvl="0" marL="457200" rtl="0" algn="l">
              <a:spcBef>
                <a:spcPts val="1000"/>
              </a:spcBef>
              <a:spcAft>
                <a:spcPts val="1000"/>
              </a:spcAft>
              <a:buSzPts val="2500"/>
              <a:buChar char="●"/>
            </a:pPr>
            <a:r>
              <a:rPr b="0" lang="en-US" sz="2500"/>
              <a:t>Discussion about the consistency in the partisan distribution of the vote even when events or circumstances might lead to different expectations</a:t>
            </a:r>
            <a:endParaRPr b="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ph type="title"/>
          </p:nvPr>
        </p:nvSpPr>
        <p:spPr>
          <a:xfrm>
            <a:off x="457200" y="453450"/>
            <a:ext cx="8190300" cy="1507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Helvetica Neue"/>
              <a:buNone/>
            </a:pPr>
            <a:r>
              <a:rPr lang="en-US" sz="3400"/>
              <a:t>Instructional applications: Centrality of immigration and border security in Texas politics</a:t>
            </a:r>
            <a:endParaRPr sz="3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30"/>
          <p:cNvSpPr txBox="1"/>
          <p:nvPr>
            <p:ph idx="1" type="body"/>
          </p:nvPr>
        </p:nvSpPr>
        <p:spPr>
          <a:xfrm>
            <a:off x="640469" y="1275248"/>
            <a:ext cx="8229600" cy="3394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200"/>
              <a:buFont typeface="Helvetica Neue"/>
              <a:buNone/>
            </a:pPr>
            <a:r>
              <a:t/>
            </a:r>
            <a:endParaRPr b="0"/>
          </a:p>
          <a:p>
            <a:pPr indent="0" lvl="0" marL="0" marR="0" rtl="0" algn="l">
              <a:lnSpc>
                <a:spcPct val="100000"/>
              </a:lnSpc>
              <a:spcBef>
                <a:spcPts val="0"/>
              </a:spcBef>
              <a:spcAft>
                <a:spcPts val="0"/>
              </a:spcAft>
              <a:buClr>
                <a:schemeClr val="dk1"/>
              </a:buClr>
              <a:buSzPts val="3200"/>
              <a:buFont typeface="Helvetica Neue"/>
              <a:buNone/>
            </a:pPr>
            <a:r>
              <a:t/>
            </a:r>
            <a:endParaRPr b="0"/>
          </a:p>
        </p:txBody>
      </p:sp>
      <p:pic>
        <p:nvPicPr>
          <p:cNvPr descr="Screenshot of Texas Politics Project bar chart showing that respondents felt border security, immigration, and political corruption/leadership are the top three most important issues Texas faces" id="185" name="Google Shape;185;p30"/>
          <p:cNvPicPr preferRelativeResize="0"/>
          <p:nvPr/>
        </p:nvPicPr>
        <p:blipFill>
          <a:blip r:embed="rId3">
            <a:alphaModFix/>
          </a:blip>
          <a:stretch>
            <a:fillRect/>
          </a:stretch>
        </p:blipFill>
        <p:spPr>
          <a:xfrm>
            <a:off x="0" y="486538"/>
            <a:ext cx="9074399" cy="4170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1"/>
          <p:cNvSpPr txBox="1"/>
          <p:nvPr>
            <p:ph idx="1" type="body"/>
          </p:nvPr>
        </p:nvSpPr>
        <p:spPr>
          <a:xfrm>
            <a:off x="640469" y="1275248"/>
            <a:ext cx="8229600" cy="3394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200"/>
              <a:buFont typeface="Helvetica Neue"/>
              <a:buNone/>
            </a:pPr>
            <a:r>
              <a:t/>
            </a:r>
            <a:endParaRPr b="0"/>
          </a:p>
          <a:p>
            <a:pPr indent="0" lvl="0" marL="0" marR="0" rtl="0" algn="l">
              <a:lnSpc>
                <a:spcPct val="100000"/>
              </a:lnSpc>
              <a:spcBef>
                <a:spcPts val="0"/>
              </a:spcBef>
              <a:spcAft>
                <a:spcPts val="0"/>
              </a:spcAft>
              <a:buClr>
                <a:schemeClr val="dk1"/>
              </a:buClr>
              <a:buSzPts val="3200"/>
              <a:buFont typeface="Helvetica Neue"/>
              <a:buNone/>
            </a:pPr>
            <a:r>
              <a:t/>
            </a:r>
            <a:endParaRPr b="0"/>
          </a:p>
        </p:txBody>
      </p:sp>
      <p:pic>
        <p:nvPicPr>
          <p:cNvPr descr="Screenshot of Texas Politics Project bar chart showing the most important issues Texas faces broken down by respondents’ party identification. Most Republican respondents felt that either border security (42 percent) or immigration (26 percent) is the most important issue." id="191" name="Google Shape;191;p31"/>
          <p:cNvPicPr preferRelativeResize="0"/>
          <p:nvPr/>
        </p:nvPicPr>
        <p:blipFill rotWithShape="1">
          <a:blip r:embed="rId3">
            <a:alphaModFix/>
          </a:blip>
          <a:srcRect b="0" l="0" r="0" t="0"/>
          <a:stretch/>
        </p:blipFill>
        <p:spPr>
          <a:xfrm>
            <a:off x="0" y="486538"/>
            <a:ext cx="9074399" cy="4170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type="title"/>
          </p:nvPr>
        </p:nvSpPr>
        <p:spPr>
          <a:xfrm>
            <a:off x="457200" y="453450"/>
            <a:ext cx="8229600" cy="580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Helvetica Neue"/>
              <a:buNone/>
            </a:pPr>
            <a:r>
              <a:rPr lang="en-US" sz="3400"/>
              <a:t>We will cover:</a:t>
            </a:r>
            <a:endParaRPr sz="3400"/>
          </a:p>
        </p:txBody>
      </p:sp>
      <p:sp>
        <p:nvSpPr>
          <p:cNvPr id="91" name="Google Shape;91;p14"/>
          <p:cNvSpPr txBox="1"/>
          <p:nvPr>
            <p:ph idx="1" type="body"/>
          </p:nvPr>
        </p:nvSpPr>
        <p:spPr>
          <a:xfrm>
            <a:off x="685800" y="1287275"/>
            <a:ext cx="8001000" cy="2192400"/>
          </a:xfrm>
          <a:prstGeom prst="rect">
            <a:avLst/>
          </a:prstGeom>
          <a:noFill/>
          <a:ln>
            <a:noFill/>
          </a:ln>
        </p:spPr>
        <p:txBody>
          <a:bodyPr anchorCtr="0" anchor="t" bIns="45700" lIns="91425" spcFirstLastPara="1" rIns="91425" wrap="square" tIns="45700">
            <a:noAutofit/>
          </a:bodyPr>
          <a:lstStyle/>
          <a:p>
            <a:pPr indent="-387350" lvl="0" marL="457200" rtl="0" algn="l">
              <a:spcBef>
                <a:spcPts val="0"/>
              </a:spcBef>
              <a:spcAft>
                <a:spcPts val="0"/>
              </a:spcAft>
              <a:buSzPts val="2500"/>
              <a:buChar char="●"/>
            </a:pPr>
            <a:r>
              <a:rPr b="0" lang="en-US" sz="2500"/>
              <a:t>Public opinion polling in teaching (the “why”)</a:t>
            </a:r>
            <a:endParaRPr b="0" sz="2500"/>
          </a:p>
          <a:p>
            <a:pPr indent="-387350" lvl="0" marL="457200" rtl="0" algn="l">
              <a:spcBef>
                <a:spcPts val="1000"/>
              </a:spcBef>
              <a:spcAft>
                <a:spcPts val="0"/>
              </a:spcAft>
              <a:buSzPts val="2500"/>
              <a:buChar char="●"/>
            </a:pPr>
            <a:r>
              <a:rPr b="0" lang="en-US" sz="2500"/>
              <a:t>Some examples/applications from original polling </a:t>
            </a:r>
            <a:br>
              <a:rPr b="0" lang="en-US" sz="2500"/>
            </a:br>
            <a:r>
              <a:rPr b="0" lang="en-US" sz="2500"/>
              <a:t>(the “how”)</a:t>
            </a:r>
            <a:endParaRPr b="0" sz="2500"/>
          </a:p>
          <a:p>
            <a:pPr indent="-387350" lvl="0" marL="457200" rtl="0" algn="l">
              <a:spcBef>
                <a:spcPts val="1000"/>
              </a:spcBef>
              <a:spcAft>
                <a:spcPts val="1000"/>
              </a:spcAft>
              <a:buSzPts val="2500"/>
              <a:buChar char="●"/>
            </a:pPr>
            <a:r>
              <a:rPr b="0" lang="en-US" sz="2500"/>
              <a:t>Along the way: Some new data of interest from the 2024 University of Texas/Texas Politics Project Poll</a:t>
            </a:r>
            <a:endParaRPr b="0"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pic>
        <p:nvPicPr>
          <p:cNvPr descr="Screenshot of Texas Politics Project line graph tracking the percentage of Texans who say that immigration or border security is Texas’s most important problem from the years 2015–2024, broken down by respondents‘ party identity. Overall, Republicans tend to view immigration or border security as important (68 percent in February 2024), while less than half of independents (44 percent in February 2024) tend to view it as important. Few Democrats (14 percent in February 2024) tend to view immigration or border security as important. These numbers have remained consistent over time, except for from April 2020 to February 2021, when the percentages dropped for all three parties." id="196" name="Google Shape;196;p32"/>
          <p:cNvPicPr preferRelativeResize="0"/>
          <p:nvPr/>
        </p:nvPicPr>
        <p:blipFill>
          <a:blip r:embed="rId3">
            <a:alphaModFix/>
          </a:blip>
          <a:stretch>
            <a:fillRect/>
          </a:stretch>
        </p:blipFill>
        <p:spPr>
          <a:xfrm>
            <a:off x="190963" y="1053688"/>
            <a:ext cx="8870175" cy="3036126"/>
          </a:xfrm>
          <a:prstGeom prst="rect">
            <a:avLst/>
          </a:prstGeom>
          <a:noFill/>
          <a:ln>
            <a:noFill/>
          </a:ln>
        </p:spPr>
      </p:pic>
      <p:sp>
        <p:nvSpPr>
          <p:cNvPr id="197" name="Google Shape;197;p32"/>
          <p:cNvSpPr txBox="1"/>
          <p:nvPr/>
        </p:nvSpPr>
        <p:spPr>
          <a:xfrm>
            <a:off x="345600" y="4420525"/>
            <a:ext cx="8798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Helvetica Neue"/>
                <a:ea typeface="Helvetica Neue"/>
                <a:cs typeface="Helvetica Neue"/>
                <a:sym typeface="Helvetica Neue"/>
              </a:rPr>
              <a:t>On the website: https://texaspolitics.utexas.edu/chart/trend-percent-texans-saying-immigration-or-border-security-texas-most-important-problem</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33"/>
          <p:cNvSpPr txBox="1"/>
          <p:nvPr>
            <p:ph idx="1" type="body"/>
          </p:nvPr>
        </p:nvSpPr>
        <p:spPr>
          <a:xfrm>
            <a:off x="640469" y="1275248"/>
            <a:ext cx="8229600" cy="3394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200"/>
              <a:buFont typeface="Helvetica Neue"/>
              <a:buNone/>
            </a:pPr>
            <a:r>
              <a:t/>
            </a:r>
            <a:endParaRPr b="0"/>
          </a:p>
          <a:p>
            <a:pPr indent="0" lvl="0" marL="0" marR="0" rtl="0" algn="l">
              <a:lnSpc>
                <a:spcPct val="100000"/>
              </a:lnSpc>
              <a:spcBef>
                <a:spcPts val="0"/>
              </a:spcBef>
              <a:spcAft>
                <a:spcPts val="0"/>
              </a:spcAft>
              <a:buClr>
                <a:schemeClr val="dk1"/>
              </a:buClr>
              <a:buSzPts val="3200"/>
              <a:buFont typeface="Helvetica Neue"/>
              <a:buNone/>
            </a:pPr>
            <a:r>
              <a:t/>
            </a:r>
            <a:endParaRPr b="0"/>
          </a:p>
        </p:txBody>
      </p:sp>
      <p:pic>
        <p:nvPicPr>
          <p:cNvPr descr="Screenshot of Texas Politics Project bar chart showing results for the poll question: “Support/Oppose: Making it harder for migrants who say they are fleeing violence to seek asylum in the U.S.” Most respondents either strongly supported the statement (33 percent) or somewhat supported the statement (26 percent)." id="203" name="Google Shape;203;p33"/>
          <p:cNvPicPr preferRelativeResize="0"/>
          <p:nvPr/>
        </p:nvPicPr>
        <p:blipFill rotWithShape="1">
          <a:blip r:embed="rId3">
            <a:alphaModFix/>
          </a:blip>
          <a:srcRect b="0" l="0" r="0" t="0"/>
          <a:stretch/>
        </p:blipFill>
        <p:spPr>
          <a:xfrm>
            <a:off x="676656" y="27432"/>
            <a:ext cx="7589520" cy="5029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34"/>
          <p:cNvSpPr txBox="1"/>
          <p:nvPr>
            <p:ph idx="1" type="body"/>
          </p:nvPr>
        </p:nvSpPr>
        <p:spPr>
          <a:xfrm>
            <a:off x="640469" y="1275248"/>
            <a:ext cx="8229600" cy="3394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200"/>
              <a:buFont typeface="Helvetica Neue"/>
              <a:buNone/>
            </a:pPr>
            <a:r>
              <a:t/>
            </a:r>
            <a:endParaRPr b="0"/>
          </a:p>
          <a:p>
            <a:pPr indent="0" lvl="0" marL="0" marR="0" rtl="0" algn="l">
              <a:lnSpc>
                <a:spcPct val="100000"/>
              </a:lnSpc>
              <a:spcBef>
                <a:spcPts val="0"/>
              </a:spcBef>
              <a:spcAft>
                <a:spcPts val="0"/>
              </a:spcAft>
              <a:buClr>
                <a:schemeClr val="dk1"/>
              </a:buClr>
              <a:buSzPts val="3200"/>
              <a:buFont typeface="Helvetica Neue"/>
              <a:buNone/>
            </a:pPr>
            <a:r>
              <a:t/>
            </a:r>
            <a:endParaRPr b="0"/>
          </a:p>
        </p:txBody>
      </p:sp>
      <p:pic>
        <p:nvPicPr>
          <p:cNvPr descr="Screenshot of Texas Politics Project bar chart showing results for the poll question: “Support/Oppose: Making it harder for migrants who say they are fleeing violence to seek asylum in the U.S.” broken down by respondents‘ party identity. Most Republican respondents either strongly supported (48 percent) or somewhat supported (23 percent)." id="209" name="Google Shape;209;p34"/>
          <p:cNvPicPr preferRelativeResize="0"/>
          <p:nvPr/>
        </p:nvPicPr>
        <p:blipFill rotWithShape="1">
          <a:blip r:embed="rId3">
            <a:alphaModFix/>
          </a:blip>
          <a:srcRect b="0" l="0" r="0" t="0"/>
          <a:stretch/>
        </p:blipFill>
        <p:spPr>
          <a:xfrm>
            <a:off x="676656" y="27432"/>
            <a:ext cx="7589520" cy="5029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5"/>
          <p:cNvSpPr txBox="1"/>
          <p:nvPr>
            <p:ph type="title"/>
          </p:nvPr>
        </p:nvSpPr>
        <p:spPr>
          <a:xfrm>
            <a:off x="457200" y="453451"/>
            <a:ext cx="8229600" cy="60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t>Instructional</a:t>
            </a:r>
            <a:r>
              <a:rPr lang="en-US" sz="3400"/>
              <a:t> applications</a:t>
            </a:r>
            <a:endParaRPr sz="3400"/>
          </a:p>
        </p:txBody>
      </p:sp>
      <p:sp>
        <p:nvSpPr>
          <p:cNvPr id="215" name="Google Shape;215;p35"/>
          <p:cNvSpPr txBox="1"/>
          <p:nvPr>
            <p:ph idx="1" type="body"/>
          </p:nvPr>
        </p:nvSpPr>
        <p:spPr>
          <a:xfrm>
            <a:off x="685800" y="1289304"/>
            <a:ext cx="8129100" cy="2967000"/>
          </a:xfrm>
          <a:prstGeom prst="rect">
            <a:avLst/>
          </a:prstGeom>
        </p:spPr>
        <p:txBody>
          <a:bodyPr anchorCtr="0" anchor="t" bIns="45700" lIns="91425" spcFirstLastPara="1" rIns="91425" wrap="square" tIns="45700">
            <a:noAutofit/>
          </a:bodyPr>
          <a:lstStyle/>
          <a:p>
            <a:pPr indent="-387350" lvl="0" marL="457200" rtl="0" algn="l">
              <a:spcBef>
                <a:spcPts val="360"/>
              </a:spcBef>
              <a:spcAft>
                <a:spcPts val="0"/>
              </a:spcAft>
              <a:buSzPts val="2500"/>
              <a:buChar char="●"/>
            </a:pPr>
            <a:r>
              <a:rPr b="0" lang="en-US" sz="2500"/>
              <a:t>Concept of issue salience (which also makes it a reliable issue students have heard about)</a:t>
            </a:r>
            <a:endParaRPr b="0" sz="2500"/>
          </a:p>
          <a:p>
            <a:pPr indent="-387350" lvl="0" marL="457200" rtl="0" algn="l">
              <a:spcBef>
                <a:spcPts val="1000"/>
              </a:spcBef>
              <a:spcAft>
                <a:spcPts val="0"/>
              </a:spcAft>
              <a:buSzPts val="2500"/>
              <a:buChar char="●"/>
            </a:pPr>
            <a:r>
              <a:rPr b="0" lang="en-US" sz="2500"/>
              <a:t>Linkages among salience, direction of attitudes, and policy responses</a:t>
            </a:r>
            <a:endParaRPr b="0" sz="2500"/>
          </a:p>
          <a:p>
            <a:pPr indent="-387350" lvl="0" marL="457200" rtl="0" algn="l">
              <a:spcBef>
                <a:spcPts val="1000"/>
              </a:spcBef>
              <a:spcAft>
                <a:spcPts val="1000"/>
              </a:spcAft>
              <a:buSzPts val="2500"/>
              <a:buChar char="●"/>
            </a:pPr>
            <a:r>
              <a:rPr b="0" lang="en-US" sz="2500"/>
              <a:t>Teaching about campaign strategy (e.g., mobilizing “issue publics”)</a:t>
            </a:r>
            <a:endParaRPr b="0" sz="2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36"/>
          <p:cNvSpPr txBox="1"/>
          <p:nvPr>
            <p:ph type="title"/>
          </p:nvPr>
        </p:nvSpPr>
        <p:spPr>
          <a:xfrm>
            <a:off x="451575" y="453450"/>
            <a:ext cx="8150100" cy="908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Font typeface="Helvetica Neue"/>
              <a:buNone/>
            </a:pPr>
            <a:r>
              <a:rPr lang="en-US" sz="3400"/>
              <a:t>DIY decks/handouts/webpages using the Texas Politics Project website</a:t>
            </a:r>
            <a:endParaRPr sz="3400"/>
          </a:p>
        </p:txBody>
      </p:sp>
      <p:sp>
        <p:nvSpPr>
          <p:cNvPr id="222" name="Google Shape;222;p36"/>
          <p:cNvSpPr txBox="1"/>
          <p:nvPr>
            <p:ph idx="1" type="body"/>
          </p:nvPr>
        </p:nvSpPr>
        <p:spPr>
          <a:xfrm>
            <a:off x="93075" y="4313426"/>
            <a:ext cx="8801100" cy="830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b="0" lang="en-US" sz="2000"/>
              <a:t>Polling data with thousands of downloadable graphics and raw data:  </a:t>
            </a:r>
            <a:r>
              <a:rPr b="0" lang="en-US" sz="2000" u="sng">
                <a:solidFill>
                  <a:schemeClr val="hlink"/>
                </a:solidFill>
                <a:hlinkClick r:id="rId3"/>
              </a:rPr>
              <a:t>https://texaspolitics.utexas.edu/polling-data-archive</a:t>
            </a:r>
            <a:endParaRPr b="0" sz="2000"/>
          </a:p>
          <a:p>
            <a:pPr indent="0" lvl="1" marL="0" rtl="0" algn="l">
              <a:spcBef>
                <a:spcPts val="400"/>
              </a:spcBef>
              <a:spcAft>
                <a:spcPts val="0"/>
              </a:spcAft>
              <a:buClr>
                <a:srgbClr val="3F3F3F"/>
              </a:buClr>
              <a:buSzPts val="2000"/>
              <a:buNone/>
            </a:pPr>
            <a:r>
              <a:t/>
            </a:r>
            <a:endParaRPr b="1" sz="2400"/>
          </a:p>
        </p:txBody>
      </p:sp>
      <p:pic>
        <p:nvPicPr>
          <p:cNvPr descr="Screenshot of a pop-up menu over a Texas Politics Project bar chart with an arrow pointing to the “Download” section." id="223" name="Google Shape;223;p36"/>
          <p:cNvPicPr preferRelativeResize="0"/>
          <p:nvPr/>
        </p:nvPicPr>
        <p:blipFill rotWithShape="1">
          <a:blip r:embed="rId4">
            <a:alphaModFix/>
          </a:blip>
          <a:srcRect b="0" l="0" r="0" t="0"/>
          <a:stretch/>
        </p:blipFill>
        <p:spPr>
          <a:xfrm>
            <a:off x="4712636" y="1703750"/>
            <a:ext cx="4069081" cy="2286000"/>
          </a:xfrm>
          <a:prstGeom prst="rect">
            <a:avLst/>
          </a:prstGeom>
          <a:noFill/>
          <a:ln>
            <a:noFill/>
          </a:ln>
          <a:effectLst>
            <a:outerShdw blurRad="57150" rotWithShape="0" algn="bl" dir="5400000" dist="19050">
              <a:srgbClr val="000000">
                <a:alpha val="50000"/>
              </a:srgbClr>
            </a:outerShdw>
          </a:effectLst>
        </p:spPr>
      </p:pic>
      <p:pic>
        <p:nvPicPr>
          <p:cNvPr descr="Screenshot of Texas Politics Project bar chart with an arrow pointing to the “share” button in the right-hand corner." id="224" name="Google Shape;224;p36"/>
          <p:cNvPicPr preferRelativeResize="0"/>
          <p:nvPr/>
        </p:nvPicPr>
        <p:blipFill rotWithShape="1">
          <a:blip r:embed="rId5">
            <a:alphaModFix/>
          </a:blip>
          <a:srcRect b="0" l="0" r="0" t="0"/>
          <a:stretch/>
        </p:blipFill>
        <p:spPr>
          <a:xfrm>
            <a:off x="375375" y="1703749"/>
            <a:ext cx="4068574" cy="22900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37"/>
          <p:cNvSpPr txBox="1"/>
          <p:nvPr>
            <p:ph type="title"/>
          </p:nvPr>
        </p:nvSpPr>
        <p:spPr>
          <a:xfrm>
            <a:off x="689075" y="3178600"/>
            <a:ext cx="7971900" cy="1021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3600">
                <a:solidFill>
                  <a:schemeClr val="lt2"/>
                </a:solidFill>
              </a:rPr>
              <a:t>I</a:t>
            </a:r>
            <a:r>
              <a:rPr lang="en-US" sz="3600">
                <a:solidFill>
                  <a:schemeClr val="lt2"/>
                </a:solidFill>
              </a:rPr>
              <a:t>nstructional uses of polling: Examples from the Soomo webtext</a:t>
            </a:r>
            <a:endParaRPr sz="3600">
              <a:solidFill>
                <a:schemeClr val="l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ctrTitle"/>
          </p:nvPr>
        </p:nvSpPr>
        <p:spPr>
          <a:xfrm>
            <a:off x="457200" y="457200"/>
            <a:ext cx="8091300" cy="1102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t>Example: Polling students about their attitudes toward police</a:t>
            </a:r>
            <a:endParaRPr/>
          </a:p>
        </p:txBody>
      </p:sp>
      <p:sp>
        <p:nvSpPr>
          <p:cNvPr id="235" name="Google Shape;235;p38"/>
          <p:cNvSpPr txBox="1"/>
          <p:nvPr>
            <p:ph idx="1" type="subTitle"/>
          </p:nvPr>
        </p:nvSpPr>
        <p:spPr>
          <a:xfrm>
            <a:off x="685800" y="1914600"/>
            <a:ext cx="6400800" cy="131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0" lang="en-US" sz="2500">
                <a:solidFill>
                  <a:schemeClr val="dk1"/>
                </a:solidFill>
              </a:rPr>
              <a:t>(in the “</a:t>
            </a:r>
            <a:r>
              <a:rPr b="0" lang="en-US" sz="2500">
                <a:solidFill>
                  <a:schemeClr val="dk1"/>
                </a:solidFill>
              </a:rPr>
              <a:t>Criminal Justice System” chapter)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39"/>
          <p:cNvSpPr txBox="1"/>
          <p:nvPr>
            <p:ph idx="1" type="body"/>
          </p:nvPr>
        </p:nvSpPr>
        <p:spPr>
          <a:xfrm>
            <a:off x="640469" y="1275248"/>
            <a:ext cx="8229600" cy="3394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200"/>
              <a:buFont typeface="Helvetica Neue"/>
              <a:buNone/>
            </a:pPr>
            <a:r>
              <a:t/>
            </a:r>
            <a:endParaRPr b="0"/>
          </a:p>
          <a:p>
            <a:pPr indent="0" lvl="0" marL="0" marR="0" rtl="0" algn="l">
              <a:lnSpc>
                <a:spcPct val="100000"/>
              </a:lnSpc>
              <a:spcBef>
                <a:spcPts val="0"/>
              </a:spcBef>
              <a:spcAft>
                <a:spcPts val="0"/>
              </a:spcAft>
              <a:buClr>
                <a:schemeClr val="dk1"/>
              </a:buClr>
              <a:buSzPts val="3200"/>
              <a:buFont typeface="Helvetica Neue"/>
              <a:buNone/>
            </a:pPr>
            <a:r>
              <a:t/>
            </a:r>
            <a:endParaRPr b="0"/>
          </a:p>
        </p:txBody>
      </p:sp>
      <p:pic>
        <p:nvPicPr>
          <p:cNvPr descr="Screenshot of Texas Politics webtext poll question asking “What is your view of police in Texas?” " id="241" name="Google Shape;241;p39"/>
          <p:cNvPicPr preferRelativeResize="0"/>
          <p:nvPr/>
        </p:nvPicPr>
        <p:blipFill>
          <a:blip r:embed="rId3">
            <a:alphaModFix/>
          </a:blip>
          <a:stretch>
            <a:fillRect/>
          </a:stretch>
        </p:blipFill>
        <p:spPr>
          <a:xfrm>
            <a:off x="547550" y="176625"/>
            <a:ext cx="8048876" cy="479024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pic>
        <p:nvPicPr>
          <p:cNvPr descr="Screenshot of Texas Politics webtext poll chart showing students‘ responses compared with Texas state data for the poll question “What is your view of police in Texas?” " id="246" name="Google Shape;246;p40"/>
          <p:cNvPicPr preferRelativeResize="0"/>
          <p:nvPr/>
        </p:nvPicPr>
        <p:blipFill>
          <a:blip r:embed="rId3">
            <a:alphaModFix/>
          </a:blip>
          <a:stretch>
            <a:fillRect/>
          </a:stretch>
        </p:blipFill>
        <p:spPr>
          <a:xfrm>
            <a:off x="1722537" y="64762"/>
            <a:ext cx="5698925" cy="501397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pic>
        <p:nvPicPr>
          <p:cNvPr descr="Screenshot of Texas Politics webtext poll chart data tab showing students‘ responses compared with Texas state data for the poll question “What is your view of police in Texas?”" id="251" name="Google Shape;251;p41"/>
          <p:cNvPicPr preferRelativeResize="0"/>
          <p:nvPr/>
        </p:nvPicPr>
        <p:blipFill>
          <a:blip r:embed="rId3">
            <a:alphaModFix/>
          </a:blip>
          <a:stretch>
            <a:fillRect/>
          </a:stretch>
        </p:blipFill>
        <p:spPr>
          <a:xfrm>
            <a:off x="2057400" y="83225"/>
            <a:ext cx="5029200" cy="497707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title"/>
          </p:nvPr>
        </p:nvSpPr>
        <p:spPr>
          <a:xfrm>
            <a:off x="457200" y="453450"/>
            <a:ext cx="8229600" cy="918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t>Why is public opinion important in civic education about politics?</a:t>
            </a:r>
            <a:endParaRPr sz="3400"/>
          </a:p>
        </p:txBody>
      </p:sp>
      <p:sp>
        <p:nvSpPr>
          <p:cNvPr id="97" name="Google Shape;97;p15"/>
          <p:cNvSpPr txBox="1"/>
          <p:nvPr>
            <p:ph idx="1" type="body"/>
          </p:nvPr>
        </p:nvSpPr>
        <p:spPr>
          <a:xfrm>
            <a:off x="685800" y="1502775"/>
            <a:ext cx="7991700" cy="3154800"/>
          </a:xfrm>
          <a:prstGeom prst="rect">
            <a:avLst/>
          </a:prstGeom>
        </p:spPr>
        <p:txBody>
          <a:bodyPr anchorCtr="0" anchor="t" bIns="45700" lIns="91425" spcFirstLastPara="1" rIns="91425" wrap="square" tIns="45700">
            <a:noAutofit/>
          </a:bodyPr>
          <a:lstStyle/>
          <a:p>
            <a:pPr indent="-387350" lvl="0" marL="457200" rtl="0" algn="l">
              <a:spcBef>
                <a:spcPts val="360"/>
              </a:spcBef>
              <a:spcAft>
                <a:spcPts val="0"/>
              </a:spcAft>
              <a:buSzPts val="2500"/>
              <a:buChar char="●"/>
            </a:pPr>
            <a:r>
              <a:rPr b="0" lang="en-US" sz="2500"/>
              <a:t>Informs and educates individuals about what the public thinks</a:t>
            </a:r>
            <a:endParaRPr b="0" sz="2500"/>
          </a:p>
          <a:p>
            <a:pPr indent="-387350" lvl="0" marL="457200" rtl="0" algn="l">
              <a:spcBef>
                <a:spcPts val="0"/>
              </a:spcBef>
              <a:spcAft>
                <a:spcPts val="0"/>
              </a:spcAft>
              <a:buSzPts val="2500"/>
              <a:buChar char="●"/>
            </a:pPr>
            <a:r>
              <a:rPr b="0" lang="en-US" sz="2500"/>
              <a:t>Empowers the public by including them in the discussion of policy</a:t>
            </a:r>
            <a:endParaRPr b="0" sz="2500"/>
          </a:p>
          <a:p>
            <a:pPr indent="-387350" lvl="0" marL="457200" rtl="0" algn="l">
              <a:spcBef>
                <a:spcPts val="0"/>
              </a:spcBef>
              <a:spcAft>
                <a:spcPts val="0"/>
              </a:spcAft>
              <a:buSzPts val="2500"/>
              <a:buChar char="●"/>
            </a:pPr>
            <a:r>
              <a:rPr b="0" lang="en-US" sz="2500"/>
              <a:t>Provides a check on policymakers in terms of </a:t>
            </a:r>
            <a:r>
              <a:rPr b="0" lang="en-US" sz="2500"/>
              <a:t>alignment</a:t>
            </a:r>
            <a:r>
              <a:rPr b="0" lang="en-US" sz="2500"/>
              <a:t> and </a:t>
            </a:r>
            <a:r>
              <a:rPr b="0" lang="en-US" sz="2500"/>
              <a:t>accountability</a:t>
            </a:r>
            <a:endParaRPr b="0" sz="2500"/>
          </a:p>
          <a:p>
            <a:pPr indent="-387350" lvl="0" marL="457200" rtl="0" algn="l">
              <a:spcBef>
                <a:spcPts val="0"/>
              </a:spcBef>
              <a:spcAft>
                <a:spcPts val="0"/>
              </a:spcAft>
              <a:buSzPts val="2500"/>
              <a:buChar char="●"/>
            </a:pPr>
            <a:r>
              <a:rPr b="0" lang="en-US" sz="2500"/>
              <a:t>May guide public policy (when united and activated) or, at least, party positions</a:t>
            </a:r>
            <a:endParaRPr b="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2"/>
          <p:cNvSpPr txBox="1"/>
          <p:nvPr>
            <p:ph type="ctrTitle"/>
          </p:nvPr>
        </p:nvSpPr>
        <p:spPr>
          <a:xfrm>
            <a:off x="457200" y="457200"/>
            <a:ext cx="8091300" cy="1102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t>Example: </a:t>
            </a:r>
            <a:r>
              <a:rPr lang="en-US" sz="3400"/>
              <a:t>Polling students on Texas model of governing</a:t>
            </a:r>
            <a:endParaRPr sz="3400"/>
          </a:p>
        </p:txBody>
      </p:sp>
      <p:sp>
        <p:nvSpPr>
          <p:cNvPr id="257" name="Google Shape;257;p42"/>
          <p:cNvSpPr txBox="1"/>
          <p:nvPr>
            <p:ph idx="1" type="subTitle"/>
          </p:nvPr>
        </p:nvSpPr>
        <p:spPr>
          <a:xfrm>
            <a:off x="685800" y="1914600"/>
            <a:ext cx="6400800" cy="131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0" lang="en-US" sz="2500">
                <a:solidFill>
                  <a:schemeClr val="dk1"/>
                </a:solidFill>
              </a:rPr>
              <a:t>(in the “</a:t>
            </a:r>
            <a:r>
              <a:rPr b="0" lang="en-US" sz="2750">
                <a:solidFill>
                  <a:schemeClr val="dk1"/>
                </a:solidFill>
              </a:rPr>
              <a:t>Political Parties</a:t>
            </a:r>
            <a:r>
              <a:rPr b="0" lang="en-US" sz="2500">
                <a:solidFill>
                  <a:schemeClr val="dk1"/>
                </a:solidFill>
              </a:rPr>
              <a:t>” chapter)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43"/>
          <p:cNvSpPr txBox="1"/>
          <p:nvPr>
            <p:ph idx="1" type="body"/>
          </p:nvPr>
        </p:nvSpPr>
        <p:spPr>
          <a:xfrm>
            <a:off x="640469" y="1275248"/>
            <a:ext cx="8229600" cy="3394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200"/>
              <a:buFont typeface="Helvetica Neue"/>
              <a:buNone/>
            </a:pPr>
            <a:r>
              <a:t/>
            </a:r>
            <a:endParaRPr b="0"/>
          </a:p>
          <a:p>
            <a:pPr indent="0" lvl="0" marL="0" marR="0" rtl="0" algn="l">
              <a:lnSpc>
                <a:spcPct val="100000"/>
              </a:lnSpc>
              <a:spcBef>
                <a:spcPts val="0"/>
              </a:spcBef>
              <a:spcAft>
                <a:spcPts val="0"/>
              </a:spcAft>
              <a:buClr>
                <a:schemeClr val="dk1"/>
              </a:buClr>
              <a:buSzPts val="3200"/>
              <a:buFont typeface="Helvetica Neue"/>
              <a:buNone/>
            </a:pPr>
            <a:r>
              <a:t/>
            </a:r>
            <a:endParaRPr b="0"/>
          </a:p>
        </p:txBody>
      </p:sp>
      <p:pic>
        <p:nvPicPr>
          <p:cNvPr descr="Screenshot of Texas Politics webtext poll question asking “How do you feel about the following statement: ‘Generally speaking, the way state government runs in Texas serves as a good model for other states to follow’?” " id="263" name="Google Shape;263;p43"/>
          <p:cNvPicPr preferRelativeResize="0"/>
          <p:nvPr/>
        </p:nvPicPr>
        <p:blipFill rotWithShape="1">
          <a:blip r:embed="rId3">
            <a:alphaModFix/>
          </a:blip>
          <a:srcRect b="1932" l="0" r="0" t="1932"/>
          <a:stretch/>
        </p:blipFill>
        <p:spPr>
          <a:xfrm>
            <a:off x="548640" y="173736"/>
            <a:ext cx="8046721" cy="479145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pic>
        <p:nvPicPr>
          <p:cNvPr descr="Screenshot of Texas Politics webtext poll chart showing students‘ responses compared with Texas state data for the poll question “How do you feel about the following statement: ‘Generally speaking, the way state government runs in Texas serves as a good model for other states to follow’?”" id="268" name="Google Shape;268;p44"/>
          <p:cNvPicPr preferRelativeResize="0"/>
          <p:nvPr/>
        </p:nvPicPr>
        <p:blipFill>
          <a:blip r:embed="rId3">
            <a:alphaModFix/>
          </a:blip>
          <a:stretch>
            <a:fillRect/>
          </a:stretch>
        </p:blipFill>
        <p:spPr>
          <a:xfrm>
            <a:off x="1719072" y="64008"/>
            <a:ext cx="5715001" cy="501091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pic>
        <p:nvPicPr>
          <p:cNvPr descr="Screenshot of Texas Politics webtext poll chart data tab showing students‘ responses compared with Texas state data for the poll question “How do you feel about the following statement: ‘Generally speaking, the way state government runs in Texas serves as a good model for other states to follow’?” " id="273" name="Google Shape;273;p45"/>
          <p:cNvPicPr preferRelativeResize="0"/>
          <p:nvPr/>
        </p:nvPicPr>
        <p:blipFill>
          <a:blip r:embed="rId3">
            <a:alphaModFix/>
          </a:blip>
          <a:stretch>
            <a:fillRect/>
          </a:stretch>
        </p:blipFill>
        <p:spPr>
          <a:xfrm>
            <a:off x="2057400" y="82296"/>
            <a:ext cx="5029200" cy="497433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6"/>
          <p:cNvSpPr txBox="1"/>
          <p:nvPr>
            <p:ph type="title"/>
          </p:nvPr>
        </p:nvSpPr>
        <p:spPr>
          <a:xfrm>
            <a:off x="457200" y="457200"/>
            <a:ext cx="8229600" cy="93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Helvetica Neue"/>
              <a:buNone/>
            </a:pPr>
            <a:r>
              <a:rPr lang="en-US" sz="3400"/>
              <a:t>Benefits of the design of embedded, interactive poll comparisons</a:t>
            </a:r>
            <a:endParaRPr sz="3400"/>
          </a:p>
        </p:txBody>
      </p:sp>
      <p:sp>
        <p:nvSpPr>
          <p:cNvPr id="279" name="Google Shape;279;p46"/>
          <p:cNvSpPr txBox="1"/>
          <p:nvPr>
            <p:ph idx="1" type="body"/>
          </p:nvPr>
        </p:nvSpPr>
        <p:spPr>
          <a:xfrm>
            <a:off x="688350" y="1499616"/>
            <a:ext cx="8166300" cy="3211800"/>
          </a:xfrm>
          <a:prstGeom prst="rect">
            <a:avLst/>
          </a:prstGeom>
        </p:spPr>
        <p:txBody>
          <a:bodyPr anchorCtr="0" anchor="t" bIns="45700" lIns="91425" spcFirstLastPara="1" rIns="91425" wrap="square" tIns="45700">
            <a:noAutofit/>
          </a:bodyPr>
          <a:lstStyle/>
          <a:p>
            <a:pPr indent="-387350" lvl="0" marL="457200" rtl="0" algn="l">
              <a:spcBef>
                <a:spcPts val="360"/>
              </a:spcBef>
              <a:spcAft>
                <a:spcPts val="0"/>
              </a:spcAft>
              <a:buSzPts val="2500"/>
              <a:buChar char="●"/>
            </a:pPr>
            <a:r>
              <a:rPr b="0" lang="en-US" sz="2500"/>
              <a:t>Tool for class discussion about politics, concepts, and methods through comparison with state results</a:t>
            </a:r>
            <a:endParaRPr b="0" sz="2500"/>
          </a:p>
          <a:p>
            <a:pPr indent="-387350" lvl="0" marL="457200" rtl="0" algn="l">
              <a:spcBef>
                <a:spcPts val="1000"/>
              </a:spcBef>
              <a:spcAft>
                <a:spcPts val="0"/>
              </a:spcAft>
              <a:buSzPts val="2500"/>
              <a:buChar char="●"/>
            </a:pPr>
            <a:r>
              <a:rPr b="0" lang="en-US" sz="2500"/>
              <a:t>Student engagement with material</a:t>
            </a:r>
            <a:endParaRPr b="0" sz="2500"/>
          </a:p>
          <a:p>
            <a:pPr indent="-387350" lvl="0" marL="457200" rtl="0" algn="l">
              <a:spcBef>
                <a:spcPts val="1000"/>
              </a:spcBef>
              <a:spcAft>
                <a:spcPts val="0"/>
              </a:spcAft>
              <a:buSzPts val="2500"/>
              <a:buChar char="●"/>
            </a:pPr>
            <a:r>
              <a:rPr b="0" lang="en-US" sz="2500"/>
              <a:t>Reinforcement of content</a:t>
            </a:r>
            <a:endParaRPr b="0" sz="2500"/>
          </a:p>
          <a:p>
            <a:pPr indent="-387350" lvl="0" marL="457200" rtl="0" algn="l">
              <a:spcBef>
                <a:spcPts val="1000"/>
              </a:spcBef>
              <a:spcAft>
                <a:spcPts val="0"/>
              </a:spcAft>
              <a:buSzPts val="2500"/>
              <a:buChar char="●"/>
            </a:pPr>
            <a:r>
              <a:rPr b="0" lang="en-US" sz="2500"/>
              <a:t>Student engagement with politics</a:t>
            </a:r>
            <a:endParaRPr b="0" sz="2500"/>
          </a:p>
          <a:p>
            <a:pPr indent="-387350" lvl="0" marL="457200" rtl="0" algn="l">
              <a:spcBef>
                <a:spcPts val="1000"/>
              </a:spcBef>
              <a:spcAft>
                <a:spcPts val="1000"/>
              </a:spcAft>
              <a:buSzPts val="2500"/>
              <a:buChar char="●"/>
            </a:pPr>
            <a:r>
              <a:rPr b="0" lang="en-US" sz="2500"/>
              <a:t>Sense of civic membership</a:t>
            </a:r>
            <a:endParaRPr b="0" sz="26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7"/>
          <p:cNvSpPr txBox="1"/>
          <p:nvPr/>
        </p:nvSpPr>
        <p:spPr>
          <a:xfrm>
            <a:off x="3294700" y="1696275"/>
            <a:ext cx="5869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Helvetica Neue"/>
              <a:ea typeface="Helvetica Neue"/>
              <a:cs typeface="Helvetica Neue"/>
              <a:sym typeface="Helvetica Neue"/>
            </a:endParaRPr>
          </a:p>
        </p:txBody>
      </p:sp>
      <p:sp>
        <p:nvSpPr>
          <p:cNvPr id="285" name="Google Shape;285;p47"/>
          <p:cNvSpPr txBox="1"/>
          <p:nvPr/>
        </p:nvSpPr>
        <p:spPr>
          <a:xfrm>
            <a:off x="1276275" y="809400"/>
            <a:ext cx="67485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chemeClr val="dk1"/>
                </a:solidFill>
                <a:latin typeface="Helvetica Neue"/>
                <a:ea typeface="Helvetica Neue"/>
                <a:cs typeface="Helvetica Neue"/>
                <a:sym typeface="Helvetica Neue"/>
              </a:rPr>
              <a:t>“I actually enjoyed using this webtext, I found it interesting and I really liked how it</a:t>
            </a:r>
            <a:endParaRPr sz="24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2400">
                <a:solidFill>
                  <a:schemeClr val="dk1"/>
                </a:solidFill>
                <a:latin typeface="Helvetica Neue"/>
                <a:ea typeface="Helvetica Neue"/>
                <a:cs typeface="Helvetica Neue"/>
                <a:sym typeface="Helvetica Neue"/>
              </a:rPr>
              <a:t>shows what’s ACTUALLY going on in politics, such as what the republican and democratic parties voted on etc. </a:t>
            </a:r>
            <a:r>
              <a:rPr b="1" lang="en-US" sz="2400">
                <a:solidFill>
                  <a:schemeClr val="dk1"/>
                </a:solidFill>
                <a:latin typeface="Helvetica Neue"/>
                <a:ea typeface="Helvetica Neue"/>
                <a:cs typeface="Helvetica Neue"/>
                <a:sym typeface="Helvetica Neue"/>
              </a:rPr>
              <a:t>I also like that we have the option to participate in polls and voice our opinions</a:t>
            </a:r>
            <a:r>
              <a:rPr lang="en-US" sz="2400">
                <a:solidFill>
                  <a:schemeClr val="dk1"/>
                </a:solidFill>
                <a:latin typeface="Helvetica Neue"/>
                <a:ea typeface="Helvetica Neue"/>
                <a:cs typeface="Helvetica Neue"/>
                <a:sym typeface="Helvetica Neue"/>
              </a:rPr>
              <a:t>”</a:t>
            </a:r>
            <a:endParaRPr sz="2400">
              <a:solidFill>
                <a:schemeClr val="dk1"/>
              </a:solidFill>
              <a:latin typeface="Helvetica Neue"/>
              <a:ea typeface="Helvetica Neue"/>
              <a:cs typeface="Helvetica Neue"/>
              <a:sym typeface="Helvetica Neue"/>
            </a:endParaRPr>
          </a:p>
        </p:txBody>
      </p:sp>
      <p:sp>
        <p:nvSpPr>
          <p:cNvPr id="286" name="Google Shape;286;p47"/>
          <p:cNvSpPr txBox="1"/>
          <p:nvPr/>
        </p:nvSpPr>
        <p:spPr>
          <a:xfrm>
            <a:off x="4497550" y="3783300"/>
            <a:ext cx="3464100" cy="8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US" sz="2400">
                <a:solidFill>
                  <a:schemeClr val="dk1"/>
                </a:solidFill>
                <a:latin typeface="Helvetica Neue"/>
                <a:ea typeface="Helvetica Neue"/>
                <a:cs typeface="Helvetica Neue"/>
                <a:sym typeface="Helvetica Neue"/>
              </a:rPr>
              <a:t>—</a:t>
            </a:r>
            <a:r>
              <a:rPr i="1" lang="en-US" sz="2100">
                <a:solidFill>
                  <a:schemeClr val="dk1"/>
                </a:solidFill>
                <a:latin typeface="Helvetica Neue"/>
                <a:ea typeface="Helvetica Neue"/>
                <a:cs typeface="Helvetica Neue"/>
                <a:sym typeface="Helvetica Neue"/>
              </a:rPr>
              <a:t>Texas Politics Student Fall 2023 Survey Response</a:t>
            </a:r>
            <a:endParaRPr sz="3200">
              <a:solidFill>
                <a:schemeClr val="dk1"/>
              </a:solidFill>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8"/>
          <p:cNvSpPr txBox="1"/>
          <p:nvPr>
            <p:ph type="title"/>
          </p:nvPr>
        </p:nvSpPr>
        <p:spPr>
          <a:xfrm>
            <a:off x="457200" y="457200"/>
            <a:ext cx="8229600" cy="863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400"/>
              <a:t>More </a:t>
            </a:r>
            <a:r>
              <a:rPr lang="en-US" sz="3400"/>
              <a:t>interact</a:t>
            </a:r>
            <a:r>
              <a:rPr lang="en-US" sz="3400"/>
              <a:t>i</a:t>
            </a:r>
            <a:r>
              <a:rPr lang="en-US" sz="3400"/>
              <a:t>ve poll questions in </a:t>
            </a:r>
            <a:r>
              <a:rPr i="1" lang="en-US" sz="3400"/>
              <a:t>Texas Politics</a:t>
            </a:r>
            <a:r>
              <a:rPr lang="en-US" sz="3400"/>
              <a:t> </a:t>
            </a:r>
            <a:endParaRPr sz="3400"/>
          </a:p>
        </p:txBody>
      </p:sp>
      <p:sp>
        <p:nvSpPr>
          <p:cNvPr id="292" name="Google Shape;292;p48"/>
          <p:cNvSpPr txBox="1"/>
          <p:nvPr>
            <p:ph idx="1" type="body"/>
          </p:nvPr>
        </p:nvSpPr>
        <p:spPr>
          <a:xfrm>
            <a:off x="685800" y="1499616"/>
            <a:ext cx="7935300" cy="3652500"/>
          </a:xfrm>
          <a:prstGeom prst="rect">
            <a:avLst/>
          </a:prstGeom>
        </p:spPr>
        <p:txBody>
          <a:bodyPr anchorCtr="0" anchor="t" bIns="45700" lIns="91425" spcFirstLastPara="1" rIns="91425" wrap="square" tIns="45700">
            <a:noAutofit/>
          </a:bodyPr>
          <a:lstStyle/>
          <a:p>
            <a:pPr indent="-387350" lvl="0" marL="457200" rtl="0" algn="l">
              <a:spcBef>
                <a:spcPts val="360"/>
              </a:spcBef>
              <a:spcAft>
                <a:spcPts val="0"/>
              </a:spcAft>
              <a:buSzPts val="2500"/>
              <a:buChar char="●"/>
            </a:pPr>
            <a:r>
              <a:rPr b="0" lang="en-US" sz="2500"/>
              <a:t>Campaign finance</a:t>
            </a:r>
            <a:endParaRPr b="0" sz="2500"/>
          </a:p>
          <a:p>
            <a:pPr indent="-387350" lvl="0" marL="457200" rtl="0" algn="l">
              <a:spcBef>
                <a:spcPts val="1000"/>
              </a:spcBef>
              <a:spcAft>
                <a:spcPts val="0"/>
              </a:spcAft>
              <a:buSzPts val="2500"/>
              <a:buChar char="●"/>
            </a:pPr>
            <a:r>
              <a:rPr b="0" lang="en-US" sz="2500"/>
              <a:t>Attention to the Texas Legislature</a:t>
            </a:r>
            <a:endParaRPr b="0" sz="2500"/>
          </a:p>
          <a:p>
            <a:pPr indent="-387350" lvl="0" marL="457200" rtl="0" algn="l">
              <a:spcBef>
                <a:spcPts val="1000"/>
              </a:spcBef>
              <a:spcAft>
                <a:spcPts val="0"/>
              </a:spcAft>
              <a:buSzPts val="2500"/>
              <a:buChar char="●"/>
            </a:pPr>
            <a:r>
              <a:rPr b="0" lang="en-US" sz="2500"/>
              <a:t>Police–community relations</a:t>
            </a:r>
            <a:endParaRPr b="0" sz="2500"/>
          </a:p>
          <a:p>
            <a:pPr indent="-387350" lvl="0" marL="457200" rtl="0" algn="l">
              <a:spcBef>
                <a:spcPts val="1000"/>
              </a:spcBef>
              <a:spcAft>
                <a:spcPts val="0"/>
              </a:spcAft>
              <a:buSzPts val="2500"/>
              <a:buChar char="●"/>
            </a:pPr>
            <a:r>
              <a:rPr b="0" lang="en-US" sz="2500"/>
              <a:t>Party affiliation</a:t>
            </a:r>
            <a:endParaRPr b="0" sz="2500"/>
          </a:p>
          <a:p>
            <a:pPr indent="-387350" lvl="0" marL="457200" rtl="0" algn="l">
              <a:spcBef>
                <a:spcPts val="1000"/>
              </a:spcBef>
              <a:spcAft>
                <a:spcPts val="0"/>
              </a:spcAft>
              <a:buSzPts val="2500"/>
              <a:buChar char="●"/>
            </a:pPr>
            <a:r>
              <a:rPr b="0" lang="en-US" sz="2500"/>
              <a:t>Issue salience (“most important problems facing Texas”)</a:t>
            </a:r>
            <a:endParaRPr b="0" sz="2500"/>
          </a:p>
          <a:p>
            <a:pPr indent="-387350" lvl="0" marL="457200" rtl="0" algn="l">
              <a:spcBef>
                <a:spcPts val="1000"/>
              </a:spcBef>
              <a:spcAft>
                <a:spcPts val="1000"/>
              </a:spcAft>
              <a:buSzPts val="2500"/>
              <a:buChar char="●"/>
            </a:pPr>
            <a:r>
              <a:rPr b="0" lang="en-US" sz="2500"/>
              <a:t>Same-sex marriage</a:t>
            </a:r>
            <a:endParaRPr b="0" sz="26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9"/>
          <p:cNvSpPr txBox="1"/>
          <p:nvPr>
            <p:ph type="title"/>
          </p:nvPr>
        </p:nvSpPr>
        <p:spPr>
          <a:xfrm>
            <a:off x="457200" y="457200"/>
            <a:ext cx="8229600" cy="857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3400"/>
              <a:t>Advantages of textbook integration of active Texas Politics Project Polling</a:t>
            </a:r>
            <a:endParaRPr sz="3400"/>
          </a:p>
        </p:txBody>
      </p:sp>
      <p:sp>
        <p:nvSpPr>
          <p:cNvPr id="298" name="Google Shape;298;p49"/>
          <p:cNvSpPr txBox="1"/>
          <p:nvPr>
            <p:ph idx="1" type="body"/>
          </p:nvPr>
        </p:nvSpPr>
        <p:spPr>
          <a:xfrm>
            <a:off x="685800" y="1499616"/>
            <a:ext cx="8175900" cy="3241800"/>
          </a:xfrm>
          <a:prstGeom prst="rect">
            <a:avLst/>
          </a:prstGeom>
        </p:spPr>
        <p:txBody>
          <a:bodyPr anchorCtr="0" anchor="t" bIns="45700" lIns="91425" spcFirstLastPara="1" rIns="91425" wrap="square" tIns="45700">
            <a:noAutofit/>
          </a:bodyPr>
          <a:lstStyle/>
          <a:p>
            <a:pPr indent="-387350" lvl="0" marL="457200" rtl="0" algn="l">
              <a:spcBef>
                <a:spcPts val="360"/>
              </a:spcBef>
              <a:spcAft>
                <a:spcPts val="0"/>
              </a:spcAft>
              <a:buSzPts val="2500"/>
              <a:buChar char="●"/>
            </a:pPr>
            <a:r>
              <a:rPr b="0" lang="en-US" sz="2500"/>
              <a:t>Regular updating of results because we can coordinate updates with polling project</a:t>
            </a:r>
            <a:endParaRPr b="0" sz="2500"/>
          </a:p>
          <a:p>
            <a:pPr indent="-387350" lvl="0" marL="457200" rtl="0" algn="l">
              <a:spcBef>
                <a:spcPts val="1000"/>
              </a:spcBef>
              <a:spcAft>
                <a:spcPts val="0"/>
              </a:spcAft>
              <a:buSzPts val="2500"/>
              <a:buChar char="●"/>
            </a:pPr>
            <a:r>
              <a:rPr b="0" lang="en-US" sz="2500"/>
              <a:t>Ability to update subjects of poll questions based on user feedback</a:t>
            </a:r>
            <a:endParaRPr b="0" sz="2500"/>
          </a:p>
          <a:p>
            <a:pPr indent="-387350" lvl="0" marL="457200" rtl="0" algn="l">
              <a:spcBef>
                <a:spcPts val="1000"/>
              </a:spcBef>
              <a:spcAft>
                <a:spcPts val="1000"/>
              </a:spcAft>
              <a:buSzPts val="2500"/>
              <a:buChar char="●"/>
            </a:pPr>
            <a:r>
              <a:rPr b="0" lang="en-US" sz="2500"/>
              <a:t>Added capacity to keep content fresh at the point of interaction with students</a:t>
            </a:r>
            <a:endParaRPr b="0" sz="25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50"/>
          <p:cNvSpPr txBox="1"/>
          <p:nvPr>
            <p:ph type="title"/>
          </p:nvPr>
        </p:nvSpPr>
        <p:spPr>
          <a:xfrm>
            <a:off x="457200" y="457200"/>
            <a:ext cx="8229600" cy="585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880"/>
              <a:buFont typeface="Helvetica Neue"/>
              <a:buNone/>
            </a:pPr>
            <a:r>
              <a:rPr lang="en-US" sz="3400"/>
              <a:t>Resources</a:t>
            </a:r>
            <a:endParaRPr sz="3400"/>
          </a:p>
        </p:txBody>
      </p:sp>
      <p:sp>
        <p:nvSpPr>
          <p:cNvPr id="305" name="Google Shape;305;p50"/>
          <p:cNvSpPr txBox="1"/>
          <p:nvPr>
            <p:ph idx="1" type="body"/>
          </p:nvPr>
        </p:nvSpPr>
        <p:spPr>
          <a:xfrm>
            <a:off x="313075" y="1149950"/>
            <a:ext cx="8661000" cy="3713400"/>
          </a:xfrm>
          <a:prstGeom prst="rect">
            <a:avLst/>
          </a:prstGeom>
          <a:noFill/>
          <a:ln>
            <a:noFill/>
          </a:ln>
        </p:spPr>
        <p:txBody>
          <a:bodyPr anchorCtr="0" anchor="t" bIns="45700" lIns="91425" spcFirstLastPara="1" rIns="91425" wrap="square" tIns="45700">
            <a:noAutofit/>
          </a:bodyPr>
          <a:lstStyle/>
          <a:p>
            <a:pPr indent="0" lvl="0" marL="251783" rtl="0" algn="l">
              <a:spcBef>
                <a:spcPts val="0"/>
              </a:spcBef>
              <a:spcAft>
                <a:spcPts val="0"/>
              </a:spcAft>
              <a:buClr>
                <a:schemeClr val="dk1"/>
              </a:buClr>
              <a:buSzPts val="2000"/>
              <a:buNone/>
            </a:pPr>
            <a:r>
              <a:rPr b="0" lang="en-US" sz="2000"/>
              <a:t>Polling data with thousands of downloadable graphics and raw data:  </a:t>
            </a:r>
            <a:r>
              <a:rPr b="0" lang="en-US" sz="2000" u="sng">
                <a:solidFill>
                  <a:schemeClr val="hlink"/>
                </a:solidFill>
                <a:hlinkClick r:id="rId3"/>
              </a:rPr>
              <a:t>https://texaspolitics.utexas.edu/polling-data-archive</a:t>
            </a:r>
            <a:endParaRPr b="0" sz="2000">
              <a:solidFill>
                <a:srgbClr val="3F3F3F"/>
              </a:solidFill>
            </a:endParaRPr>
          </a:p>
          <a:p>
            <a:pPr indent="0" lvl="0" marL="251783" rtl="0" algn="l">
              <a:spcBef>
                <a:spcPts val="2400"/>
              </a:spcBef>
              <a:spcAft>
                <a:spcPts val="0"/>
              </a:spcAft>
              <a:buClr>
                <a:srgbClr val="3F3F3F"/>
              </a:buClr>
              <a:buSzPts val="2000"/>
              <a:buNone/>
            </a:pPr>
            <a:r>
              <a:rPr b="0" i="1" lang="en-US" sz="2000">
                <a:solidFill>
                  <a:srgbClr val="3F3F3F"/>
                </a:solidFill>
              </a:rPr>
              <a:t>Texas Politics</a:t>
            </a:r>
            <a:r>
              <a:rPr b="0" lang="en-US" sz="2000">
                <a:solidFill>
                  <a:srgbClr val="3F3F3F"/>
                </a:solidFill>
              </a:rPr>
              <a:t> webtext 12th Edition (Soomo Learning): https://www.soomolearning.com/courses/texas-politics</a:t>
            </a:r>
            <a:endParaRPr b="0" sz="2000">
              <a:solidFill>
                <a:srgbClr val="3F3F3F"/>
              </a:solidFill>
            </a:endParaRPr>
          </a:p>
          <a:p>
            <a:pPr indent="0" lvl="0" marL="251783" rtl="0" algn="l">
              <a:spcBef>
                <a:spcPts val="2400"/>
              </a:spcBef>
              <a:spcAft>
                <a:spcPts val="0"/>
              </a:spcAft>
              <a:buClr>
                <a:srgbClr val="3F3F3F"/>
              </a:buClr>
              <a:buSzPts val="2000"/>
              <a:buNone/>
            </a:pPr>
            <a:r>
              <a:rPr b="0" lang="en-US" sz="2000">
                <a:solidFill>
                  <a:srgbClr val="3F3F3F"/>
                </a:solidFill>
              </a:rPr>
              <a:t>Find content at the Texas Politics Project blog: </a:t>
            </a:r>
            <a:br>
              <a:rPr b="0" lang="en-US" sz="2000">
                <a:solidFill>
                  <a:srgbClr val="3F3F3F"/>
                </a:solidFill>
              </a:rPr>
            </a:br>
            <a:r>
              <a:rPr b="0" lang="en-US" sz="2000">
                <a:solidFill>
                  <a:srgbClr val="3F3F3F"/>
                </a:solidFill>
              </a:rPr>
              <a:t>texaspolitics.utexas.edu/blog</a:t>
            </a:r>
            <a:endParaRPr b="0" sz="2000">
              <a:solidFill>
                <a:srgbClr val="3F3F3F"/>
              </a:solidFill>
            </a:endParaRPr>
          </a:p>
          <a:p>
            <a:pPr indent="0" lvl="0" marL="251783" rtl="0" algn="l">
              <a:spcBef>
                <a:spcPts val="2400"/>
              </a:spcBef>
              <a:spcAft>
                <a:spcPts val="2400"/>
              </a:spcAft>
              <a:buClr>
                <a:srgbClr val="3F3F3F"/>
              </a:buClr>
              <a:buSzPts val="2000"/>
              <a:buNone/>
            </a:pPr>
            <a:r>
              <a:rPr b="0" lang="en-US" sz="2000">
                <a:solidFill>
                  <a:srgbClr val="3F3F3F"/>
                </a:solidFill>
              </a:rPr>
              <a:t>The Second Reading Podcast: Spotify, Stitcher, Apple Podcasts</a:t>
            </a:r>
            <a:endParaRPr b="1" sz="2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1"/>
          <p:cNvSpPr txBox="1"/>
          <p:nvPr>
            <p:ph type="title"/>
          </p:nvPr>
        </p:nvSpPr>
        <p:spPr>
          <a:xfrm>
            <a:off x="457200" y="457200"/>
            <a:ext cx="8229600" cy="585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200"/>
              <a:buFont typeface="Helvetica Neue"/>
              <a:buNone/>
            </a:pPr>
            <a:r>
              <a:rPr lang="en-US" sz="3400"/>
              <a:t>Thanks—and keep in touch</a:t>
            </a:r>
            <a:endParaRPr sz="3400"/>
          </a:p>
        </p:txBody>
      </p:sp>
      <p:sp>
        <p:nvSpPr>
          <p:cNvPr id="312" name="Google Shape;312;p51"/>
          <p:cNvSpPr txBox="1"/>
          <p:nvPr>
            <p:ph idx="1" type="body"/>
          </p:nvPr>
        </p:nvSpPr>
        <p:spPr>
          <a:xfrm>
            <a:off x="695175" y="1184225"/>
            <a:ext cx="7757400" cy="3869400"/>
          </a:xfrm>
          <a:prstGeom prst="rect">
            <a:avLst/>
          </a:prstGeom>
          <a:noFill/>
          <a:ln>
            <a:noFill/>
          </a:ln>
        </p:spPr>
        <p:txBody>
          <a:bodyPr anchorCtr="0" anchor="t" bIns="45700" lIns="91425" spcFirstLastPara="1" rIns="91425" wrap="square" tIns="45700">
            <a:noAutofit/>
          </a:bodyPr>
          <a:lstStyle/>
          <a:p>
            <a:pPr indent="0" lvl="0" marL="0" rtl="0" algn="l">
              <a:spcBef>
                <a:spcPts val="400"/>
              </a:spcBef>
              <a:spcAft>
                <a:spcPts val="0"/>
              </a:spcAft>
              <a:buClr>
                <a:srgbClr val="3F3F3F"/>
              </a:buClr>
              <a:buSzPts val="2000"/>
              <a:buNone/>
            </a:pPr>
            <a:r>
              <a:rPr b="0" lang="en-US" sz="1900">
                <a:solidFill>
                  <a:srgbClr val="3F3F3F"/>
                </a:solidFill>
              </a:rPr>
              <a:t>Interested in updates? Use the form on the blog at our site or email me to be added to our email list: </a:t>
            </a:r>
            <a:r>
              <a:rPr b="0" lang="en-US" sz="1900" u="sng">
                <a:solidFill>
                  <a:srgbClr val="3F3F3F"/>
                </a:solidFill>
                <a:hlinkClick r:id="rId3">
                  <a:extLst>
                    <a:ext uri="{A12FA001-AC4F-418D-AE19-62706E023703}">
                      <ahyp:hlinkClr val="tx"/>
                    </a:ext>
                  </a:extLst>
                </a:hlinkClick>
              </a:rPr>
              <a:t>j.henson@austin.utexas.edu</a:t>
            </a:r>
            <a:endParaRPr b="0" sz="1900">
              <a:solidFill>
                <a:srgbClr val="3F3F3F"/>
              </a:solidFill>
            </a:endParaRPr>
          </a:p>
          <a:p>
            <a:pPr indent="0" lvl="0" marL="251783" rtl="0" algn="l">
              <a:spcBef>
                <a:spcPts val="400"/>
              </a:spcBef>
              <a:spcAft>
                <a:spcPts val="0"/>
              </a:spcAft>
              <a:buClr>
                <a:srgbClr val="3F3F3F"/>
              </a:buClr>
              <a:buSzPts val="2000"/>
              <a:buNone/>
            </a:pPr>
            <a:r>
              <a:t/>
            </a:r>
            <a:endParaRPr b="0" sz="1900">
              <a:solidFill>
                <a:srgbClr val="3F3F3F"/>
              </a:solidFill>
            </a:endParaRPr>
          </a:p>
          <a:p>
            <a:pPr indent="0" lvl="0" marL="0" rtl="0" algn="l">
              <a:spcBef>
                <a:spcPts val="400"/>
              </a:spcBef>
              <a:spcAft>
                <a:spcPts val="0"/>
              </a:spcAft>
              <a:buClr>
                <a:srgbClr val="3F3F3F"/>
              </a:buClr>
              <a:buSzPts val="2000"/>
              <a:buNone/>
            </a:pPr>
            <a:r>
              <a:rPr b="0" lang="en-US" sz="1900">
                <a:solidFill>
                  <a:srgbClr val="3F3F3F"/>
                </a:solidFill>
              </a:rPr>
              <a:t>Facebook: /texaspoliticsproject    </a:t>
            </a:r>
            <a:endParaRPr b="0" sz="1900">
              <a:solidFill>
                <a:srgbClr val="3F3F3F"/>
              </a:solidFill>
            </a:endParaRPr>
          </a:p>
          <a:p>
            <a:pPr indent="0" lvl="0" marL="0" rtl="0" algn="l">
              <a:spcBef>
                <a:spcPts val="400"/>
              </a:spcBef>
              <a:spcAft>
                <a:spcPts val="0"/>
              </a:spcAft>
              <a:buClr>
                <a:srgbClr val="3F3F3F"/>
              </a:buClr>
              <a:buSzPts val="2000"/>
              <a:buNone/>
            </a:pPr>
            <a:r>
              <a:rPr b="0" lang="en-US" sz="1900">
                <a:solidFill>
                  <a:srgbClr val="3F3F3F"/>
                </a:solidFill>
              </a:rPr>
              <a:t>Twitter/X: @TxPolProject, @jamesrhenson</a:t>
            </a:r>
            <a:endParaRPr b="0" sz="1900">
              <a:solidFill>
                <a:srgbClr val="3F3F3F"/>
              </a:solidFill>
            </a:endParaRPr>
          </a:p>
          <a:p>
            <a:pPr indent="0" lvl="0" marL="251783" rtl="0" algn="l">
              <a:spcBef>
                <a:spcPts val="400"/>
              </a:spcBef>
              <a:spcAft>
                <a:spcPts val="0"/>
              </a:spcAft>
              <a:buClr>
                <a:srgbClr val="3F3F3F"/>
              </a:buClr>
              <a:buSzPts val="2000"/>
              <a:buNone/>
            </a:pPr>
            <a:r>
              <a:t/>
            </a:r>
            <a:endParaRPr b="0" sz="1900">
              <a:solidFill>
                <a:srgbClr val="3F3F3F"/>
              </a:solidFill>
            </a:endParaRPr>
          </a:p>
          <a:p>
            <a:pPr indent="0" lvl="0" marL="0" rtl="0" algn="l">
              <a:spcBef>
                <a:spcPts val="400"/>
              </a:spcBef>
              <a:spcAft>
                <a:spcPts val="0"/>
              </a:spcAft>
              <a:buClr>
                <a:srgbClr val="3F3F3F"/>
              </a:buClr>
              <a:buSzPts val="2000"/>
              <a:buFont typeface="Arial"/>
              <a:buNone/>
            </a:pPr>
            <a:r>
              <a:rPr lang="en-US" sz="1900">
                <a:solidFill>
                  <a:srgbClr val="3F3F3F"/>
                </a:solidFill>
              </a:rPr>
              <a:t>Want more information about the 12th edition of </a:t>
            </a:r>
            <a:r>
              <a:rPr i="1" lang="en-US" sz="1900">
                <a:solidFill>
                  <a:srgbClr val="3F3F3F"/>
                </a:solidFill>
              </a:rPr>
              <a:t>Texas Politics</a:t>
            </a:r>
            <a:r>
              <a:rPr lang="en-US" sz="1900">
                <a:solidFill>
                  <a:srgbClr val="3F3F3F"/>
                </a:solidFill>
              </a:rPr>
              <a:t>? </a:t>
            </a:r>
            <a:endParaRPr sz="1900">
              <a:solidFill>
                <a:srgbClr val="3F3F3F"/>
              </a:solidFill>
            </a:endParaRPr>
          </a:p>
          <a:p>
            <a:pPr indent="0" lvl="0" marL="0" rtl="0" algn="l">
              <a:spcBef>
                <a:spcPts val="400"/>
              </a:spcBef>
              <a:spcAft>
                <a:spcPts val="0"/>
              </a:spcAft>
              <a:buClr>
                <a:srgbClr val="3F3F3F"/>
              </a:buClr>
              <a:buSzPts val="2000"/>
              <a:buFont typeface="Arial"/>
              <a:buNone/>
            </a:pPr>
            <a:r>
              <a:rPr b="0" lang="en-US" sz="1900">
                <a:solidFill>
                  <a:srgbClr val="3F3F3F"/>
                </a:solidFill>
              </a:rPr>
              <a:t>Contact Tahnee Johnson, Senior Account Manager—Texas</a:t>
            </a:r>
            <a:endParaRPr b="0" sz="1900">
              <a:solidFill>
                <a:srgbClr val="3F3F3F"/>
              </a:solidFill>
            </a:endParaRPr>
          </a:p>
          <a:p>
            <a:pPr indent="0" lvl="0" marL="0" rtl="0" algn="l">
              <a:spcBef>
                <a:spcPts val="400"/>
              </a:spcBef>
              <a:spcAft>
                <a:spcPts val="0"/>
              </a:spcAft>
              <a:buClr>
                <a:srgbClr val="3F3F3F"/>
              </a:buClr>
              <a:buSzPts val="2000"/>
              <a:buFont typeface="Arial"/>
              <a:buNone/>
            </a:pPr>
            <a:r>
              <a:rPr b="0" lang="en-US" sz="1900" u="sng">
                <a:solidFill>
                  <a:schemeClr val="hlink"/>
                </a:solidFill>
                <a:hlinkClick r:id="rId4"/>
              </a:rPr>
              <a:t>tahnee.johnson@soomolearning.com</a:t>
            </a:r>
            <a:r>
              <a:rPr lang="en-US" sz="1900"/>
              <a:t>      </a:t>
            </a:r>
            <a:r>
              <a:rPr b="0" lang="en-US" sz="1900" u="sng">
                <a:solidFill>
                  <a:schemeClr val="hlink"/>
                </a:solidFill>
                <a:hlinkClick r:id="rId5"/>
              </a:rPr>
              <a:t>www.soomolearning.com</a:t>
            </a:r>
            <a:endParaRPr b="0" sz="1900">
              <a:solidFill>
                <a:srgbClr val="3F3F3F"/>
              </a:solidFill>
            </a:endParaRPr>
          </a:p>
          <a:p>
            <a:pPr indent="0" lvl="0" marL="251783" rtl="0" algn="l">
              <a:spcBef>
                <a:spcPts val="400"/>
              </a:spcBef>
              <a:spcAft>
                <a:spcPts val="0"/>
              </a:spcAft>
              <a:buClr>
                <a:srgbClr val="3F3F3F"/>
              </a:buClr>
              <a:buSzPts val="2000"/>
              <a:buFont typeface="Arial"/>
              <a:buNone/>
            </a:pPr>
            <a:r>
              <a:rPr lang="en-US" sz="2000">
                <a:solidFill>
                  <a:srgbClr val="3F3F3F"/>
                </a:solidFill>
              </a:rPr>
              <a:t>                   </a:t>
            </a:r>
            <a:endParaRPr sz="2000">
              <a:solidFill>
                <a:srgbClr val="3F3F3F"/>
              </a:solidFill>
            </a:endParaRPr>
          </a:p>
          <a:p>
            <a:pPr indent="0" lvl="0" marL="251783" rtl="0" algn="l">
              <a:spcBef>
                <a:spcPts val="400"/>
              </a:spcBef>
              <a:spcAft>
                <a:spcPts val="0"/>
              </a:spcAft>
              <a:buClr>
                <a:schemeClr val="dk1"/>
              </a:buClr>
              <a:buSzPts val="2000"/>
              <a:buNone/>
            </a:pPr>
            <a:r>
              <a:t/>
            </a:r>
            <a:endParaRPr b="0" sz="2000">
              <a:solidFill>
                <a:srgbClr val="3F3F3F"/>
              </a:solidFill>
            </a:endParaRPr>
          </a:p>
          <a:p>
            <a:pPr indent="0" lvl="0" marL="251783" rtl="0" algn="l">
              <a:spcBef>
                <a:spcPts val="400"/>
              </a:spcBef>
              <a:spcAft>
                <a:spcPts val="0"/>
              </a:spcAft>
              <a:buClr>
                <a:schemeClr val="dk1"/>
              </a:buClr>
              <a:buSzPts val="2000"/>
              <a:buNone/>
            </a:pPr>
            <a:r>
              <a:t/>
            </a:r>
            <a:endParaRPr b="0" sz="2000">
              <a:solidFill>
                <a:srgbClr val="3F3F3F"/>
              </a:solidFill>
            </a:endParaRPr>
          </a:p>
          <a:p>
            <a:pPr indent="0" lvl="0" marL="251783" rtl="0" algn="l">
              <a:spcBef>
                <a:spcPts val="400"/>
              </a:spcBef>
              <a:spcAft>
                <a:spcPts val="0"/>
              </a:spcAft>
              <a:buClr>
                <a:schemeClr val="dk1"/>
              </a:buClr>
              <a:buSzPts val="2000"/>
              <a:buNone/>
            </a:pPr>
            <a:r>
              <a:t/>
            </a:r>
            <a:endParaRPr b="0" sz="2000">
              <a:solidFill>
                <a:srgbClr val="3F3F3F"/>
              </a:solidFill>
            </a:endParaRPr>
          </a:p>
          <a:p>
            <a:pPr indent="0" lvl="0" marL="251783" rtl="0" algn="l">
              <a:spcBef>
                <a:spcPts val="400"/>
              </a:spcBef>
              <a:spcAft>
                <a:spcPts val="0"/>
              </a:spcAft>
              <a:buClr>
                <a:schemeClr val="dk1"/>
              </a:buClr>
              <a:buSzPts val="2000"/>
              <a:buNone/>
            </a:pPr>
            <a:r>
              <a:t/>
            </a:r>
            <a:endParaRPr b="0" sz="2000">
              <a:solidFill>
                <a:srgbClr val="3F3F3F"/>
              </a:solidFill>
            </a:endParaRPr>
          </a:p>
          <a:p>
            <a:pPr indent="0" lvl="0" marL="0" rtl="0" algn="l">
              <a:spcBef>
                <a:spcPts val="640"/>
              </a:spcBef>
              <a:spcAft>
                <a:spcPts val="0"/>
              </a:spcAft>
              <a:buClr>
                <a:schemeClr val="dk1"/>
              </a:buClr>
              <a:buSzPts val="3200"/>
              <a:buNone/>
            </a:pPr>
            <a:r>
              <a:t/>
            </a:r>
            <a:endParaRPr b="0"/>
          </a:p>
          <a:p>
            <a:pPr indent="0" lvl="1" marL="651833" rtl="0" algn="l">
              <a:spcBef>
                <a:spcPts val="400"/>
              </a:spcBef>
              <a:spcAft>
                <a:spcPts val="0"/>
              </a:spcAft>
              <a:buClr>
                <a:schemeClr val="dk1"/>
              </a:buClr>
              <a:buSzPts val="2000"/>
              <a:buNone/>
            </a:pPr>
            <a:r>
              <a:t/>
            </a:r>
            <a:endParaRPr sz="2000">
              <a:solidFill>
                <a:srgbClr val="3F3F3F"/>
              </a:solidFill>
            </a:endParaRPr>
          </a:p>
          <a:p>
            <a:pPr indent="0" lvl="1" marL="651833" rtl="0" algn="l">
              <a:spcBef>
                <a:spcPts val="400"/>
              </a:spcBef>
              <a:spcAft>
                <a:spcPts val="0"/>
              </a:spcAft>
              <a:buClr>
                <a:schemeClr val="dk1"/>
              </a:buClr>
              <a:buSzPts val="2000"/>
              <a:buNone/>
            </a:pPr>
            <a:r>
              <a:t/>
            </a:r>
            <a:endParaRPr sz="2000">
              <a:solidFill>
                <a:srgbClr val="3F3F3F"/>
              </a:solidFill>
            </a:endParaRPr>
          </a:p>
          <a:p>
            <a:pPr indent="0" lvl="1" marL="651833" rtl="0" algn="l">
              <a:spcBef>
                <a:spcPts val="400"/>
              </a:spcBef>
              <a:spcAft>
                <a:spcPts val="0"/>
              </a:spcAft>
              <a:buClr>
                <a:srgbClr val="3F3F3F"/>
              </a:buClr>
              <a:buSzPts val="2000"/>
              <a:buNone/>
            </a:pPr>
            <a:br>
              <a:rPr lang="en-US" sz="2000">
                <a:solidFill>
                  <a:srgbClr val="3F3F3F"/>
                </a:solidFill>
              </a:rPr>
            </a:br>
            <a:endParaRPr sz="2000">
              <a:solidFill>
                <a:srgbClr val="3F3F3F"/>
              </a:solidFill>
            </a:endParaRPr>
          </a:p>
          <a:p>
            <a:pPr indent="0" lvl="1" marL="400050" rtl="0" algn="l">
              <a:spcBef>
                <a:spcPts val="400"/>
              </a:spcBef>
              <a:spcAft>
                <a:spcPts val="0"/>
              </a:spcAft>
              <a:buClr>
                <a:schemeClr val="dk1"/>
              </a:buClr>
              <a:buSzPts val="2000"/>
              <a:buNone/>
            </a:pPr>
            <a:r>
              <a:t/>
            </a:r>
            <a:endParaRPr sz="2000" u="sng">
              <a:solidFill>
                <a:srgbClr val="3F3F3F"/>
              </a:solidFill>
            </a:endParaRPr>
          </a:p>
          <a:p>
            <a:pPr indent="0" lvl="0" marL="0" rtl="0" algn="l">
              <a:spcBef>
                <a:spcPts val="480"/>
              </a:spcBef>
              <a:spcAft>
                <a:spcPts val="0"/>
              </a:spcAft>
              <a:buClr>
                <a:schemeClr val="dk1"/>
              </a:buClr>
              <a:buSzPts val="2400"/>
              <a:buNone/>
            </a:pPr>
            <a:r>
              <a:t/>
            </a:r>
            <a:endParaRPr b="1"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457200" y="457200"/>
            <a:ext cx="8496600" cy="91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t>Flipside: Critical evaluation is important, too</a:t>
            </a:r>
            <a:endParaRPr sz="3400"/>
          </a:p>
        </p:txBody>
      </p:sp>
      <p:sp>
        <p:nvSpPr>
          <p:cNvPr id="103" name="Google Shape;103;p16"/>
          <p:cNvSpPr txBox="1"/>
          <p:nvPr>
            <p:ph idx="1" type="body"/>
          </p:nvPr>
        </p:nvSpPr>
        <p:spPr>
          <a:xfrm>
            <a:off x="685800" y="1572201"/>
            <a:ext cx="8229600" cy="1579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0" lang="en-US" sz="2500"/>
              <a:t>Requires some basic attention to mechanics of polling and </a:t>
            </a:r>
            <a:r>
              <a:rPr b="0" lang="en-US" sz="2500"/>
              <a:t>due diligence in promoting information literacy around poll interpretation</a:t>
            </a:r>
            <a:endParaRPr b="0" sz="2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type="title"/>
          </p:nvPr>
        </p:nvSpPr>
        <p:spPr>
          <a:xfrm>
            <a:off x="457200" y="457200"/>
            <a:ext cx="8229600" cy="91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t>Can help to meet some of the</a:t>
            </a:r>
            <a:r>
              <a:rPr lang="en-US" sz="3400"/>
              <a:t> core objectives of GOVT 2305/2306</a:t>
            </a:r>
            <a:endParaRPr sz="3400"/>
          </a:p>
        </p:txBody>
      </p:sp>
      <p:sp>
        <p:nvSpPr>
          <p:cNvPr id="109" name="Google Shape;109;p17"/>
          <p:cNvSpPr txBox="1"/>
          <p:nvPr>
            <p:ph idx="1" type="body"/>
          </p:nvPr>
        </p:nvSpPr>
        <p:spPr>
          <a:xfrm>
            <a:off x="685800" y="1499616"/>
            <a:ext cx="8269800" cy="2259300"/>
          </a:xfrm>
          <a:prstGeom prst="rect">
            <a:avLst/>
          </a:prstGeom>
        </p:spPr>
        <p:txBody>
          <a:bodyPr anchorCtr="0" anchor="t" bIns="45700" lIns="91425" spcFirstLastPara="1" rIns="91425" wrap="square" tIns="45700">
            <a:noAutofit/>
          </a:bodyPr>
          <a:lstStyle/>
          <a:p>
            <a:pPr indent="-387350" lvl="0" marL="457200" rtl="0" algn="l">
              <a:spcBef>
                <a:spcPts val="360"/>
              </a:spcBef>
              <a:spcAft>
                <a:spcPts val="0"/>
              </a:spcAft>
              <a:buSzPts val="2500"/>
              <a:buChar char="●"/>
            </a:pPr>
            <a:r>
              <a:rPr b="0" lang="en-US" sz="2500"/>
              <a:t>Critical thinking skills: “…analysis, evaluation, synthesis of information”</a:t>
            </a:r>
            <a:endParaRPr b="0" sz="2500"/>
          </a:p>
          <a:p>
            <a:pPr indent="-387350" lvl="0" marL="457200" rtl="0" algn="l">
              <a:spcBef>
                <a:spcPts val="1000"/>
              </a:spcBef>
              <a:spcAft>
                <a:spcPts val="1000"/>
              </a:spcAft>
              <a:buSzPts val="2500"/>
              <a:buChar char="●"/>
            </a:pPr>
            <a:r>
              <a:rPr b="0" lang="en-US" sz="2500"/>
              <a:t>Communication skills: “...effective development, interpretation and expression of ideas through written, oral, and </a:t>
            </a:r>
            <a:r>
              <a:rPr lang="en-US" sz="2500"/>
              <a:t>visual</a:t>
            </a:r>
            <a:r>
              <a:rPr lang="en-US" sz="2500">
                <a:solidFill>
                  <a:srgbClr val="0000FF"/>
                </a:solidFill>
              </a:rPr>
              <a:t> </a:t>
            </a:r>
            <a:r>
              <a:rPr b="0" lang="en-US" sz="2500"/>
              <a:t>communication”</a:t>
            </a:r>
            <a:endParaRPr b="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8"/>
          <p:cNvSpPr txBox="1"/>
          <p:nvPr>
            <p:ph type="title"/>
          </p:nvPr>
        </p:nvSpPr>
        <p:spPr>
          <a:xfrm>
            <a:off x="457200" y="457200"/>
            <a:ext cx="8229600" cy="914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t>Some instructional uses of polling: Ideas for the classroom</a:t>
            </a:r>
            <a:endParaRPr sz="3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480550" y="460050"/>
            <a:ext cx="8005200" cy="1651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3960"/>
              <a:buFont typeface="Helvetica Neue"/>
              <a:buNone/>
            </a:pPr>
            <a:r>
              <a:rPr lang="en-US" sz="3400"/>
              <a:t>Example of conceptual application for primary election season: I</a:t>
            </a:r>
            <a:r>
              <a:rPr lang="en-US" sz="3400"/>
              <a:t>deological</a:t>
            </a:r>
            <a:r>
              <a:rPr lang="en-US" sz="3400"/>
              <a:t> tensions within the parties</a:t>
            </a:r>
            <a:endParaRPr sz="3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20"/>
          <p:cNvSpPr txBox="1"/>
          <p:nvPr>
            <p:ph idx="1" type="body"/>
          </p:nvPr>
        </p:nvSpPr>
        <p:spPr>
          <a:xfrm>
            <a:off x="640469" y="1275248"/>
            <a:ext cx="8229600" cy="3394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200"/>
              <a:buFont typeface="Helvetica Neue"/>
              <a:buNone/>
            </a:pPr>
            <a:r>
              <a:t/>
            </a:r>
            <a:endParaRPr b="0"/>
          </a:p>
          <a:p>
            <a:pPr indent="0" lvl="0" marL="0" marR="0" rtl="0" algn="l">
              <a:lnSpc>
                <a:spcPct val="100000"/>
              </a:lnSpc>
              <a:spcBef>
                <a:spcPts val="0"/>
              </a:spcBef>
              <a:spcAft>
                <a:spcPts val="0"/>
              </a:spcAft>
              <a:buClr>
                <a:schemeClr val="dk1"/>
              </a:buClr>
              <a:buSzPts val="3200"/>
              <a:buFont typeface="Helvetica Neue"/>
              <a:buNone/>
            </a:pPr>
            <a:r>
              <a:t/>
            </a:r>
            <a:endParaRPr b="0"/>
          </a:p>
        </p:txBody>
      </p:sp>
      <p:pic>
        <p:nvPicPr>
          <p:cNvPr descr="Screenshot of Texas Politics Project bar chart showing that most Republican respondents felt that elected Republican officials were either “conservative enough” or “not conservative enough”" id="125" name="Google Shape;125;p20"/>
          <p:cNvPicPr preferRelativeResize="0"/>
          <p:nvPr/>
        </p:nvPicPr>
        <p:blipFill>
          <a:blip r:embed="rId3">
            <a:alphaModFix/>
          </a:blip>
          <a:stretch>
            <a:fillRect/>
          </a:stretch>
        </p:blipFill>
        <p:spPr>
          <a:xfrm>
            <a:off x="680875" y="28475"/>
            <a:ext cx="7589520" cy="5029200"/>
          </a:xfrm>
          <a:prstGeom prst="rect">
            <a:avLst/>
          </a:prstGeom>
          <a:noFill/>
          <a:ln>
            <a:noFill/>
          </a:ln>
        </p:spPr>
      </p:pic>
      <p:sp>
        <p:nvSpPr>
          <p:cNvPr id="126" name="Google Shape;126;p20"/>
          <p:cNvSpPr txBox="1"/>
          <p:nvPr/>
        </p:nvSpPr>
        <p:spPr>
          <a:xfrm>
            <a:off x="3210775" y="4736225"/>
            <a:ext cx="5875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21"/>
          <p:cNvSpPr txBox="1"/>
          <p:nvPr>
            <p:ph idx="1" type="body"/>
          </p:nvPr>
        </p:nvSpPr>
        <p:spPr>
          <a:xfrm>
            <a:off x="640469" y="1275248"/>
            <a:ext cx="8229600" cy="33945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3200"/>
              <a:buFont typeface="Helvetica Neue"/>
              <a:buNone/>
            </a:pPr>
            <a:r>
              <a:t/>
            </a:r>
            <a:endParaRPr b="0"/>
          </a:p>
          <a:p>
            <a:pPr indent="0" lvl="0" marL="0" marR="0" rtl="0" algn="l">
              <a:lnSpc>
                <a:spcPct val="100000"/>
              </a:lnSpc>
              <a:spcBef>
                <a:spcPts val="0"/>
              </a:spcBef>
              <a:spcAft>
                <a:spcPts val="0"/>
              </a:spcAft>
              <a:buClr>
                <a:schemeClr val="dk1"/>
              </a:buClr>
              <a:buSzPts val="3200"/>
              <a:buFont typeface="Helvetica Neue"/>
              <a:buNone/>
            </a:pPr>
            <a:r>
              <a:t/>
            </a:r>
            <a:endParaRPr b="0"/>
          </a:p>
        </p:txBody>
      </p:sp>
      <p:pic>
        <p:nvPicPr>
          <p:cNvPr descr="Screenshot of Texas Politics Project bar chart showing that most Democratic respondents felt that elected Democratic officials were either “liberal enough” or “not liberal enough”" id="132" name="Google Shape;132;p21"/>
          <p:cNvPicPr preferRelativeResize="0"/>
          <p:nvPr/>
        </p:nvPicPr>
        <p:blipFill>
          <a:blip r:embed="rId3">
            <a:alphaModFix/>
          </a:blip>
          <a:stretch>
            <a:fillRect/>
          </a:stretch>
        </p:blipFill>
        <p:spPr>
          <a:xfrm>
            <a:off x="676656" y="27432"/>
            <a:ext cx="7589520" cy="5029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